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8" autoAdjust="0"/>
    <p:restoredTop sz="94660"/>
  </p:normalViewPr>
  <p:slideViewPr>
    <p:cSldViewPr>
      <p:cViewPr varScale="1">
        <p:scale>
          <a:sx n="119" d="100"/>
          <a:sy n="119" d="100"/>
        </p:scale>
        <p:origin x="-486"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EA20F-1D35-4360-82F7-DFBAA10E75A9}" type="datetimeFigureOut">
              <a:rPr lang="en-US" smtClean="0"/>
              <a:t>12/31/2008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299F0-9991-474B-846C-8EEC210FDF0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7299F0-9991-474B-846C-8EEC210FDF0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30" name="Rectangle 10"/>
          <p:cNvSpPr>
            <a:spLocks noChangeArrowheads="1"/>
          </p:cNvSpPr>
          <p:nvPr/>
        </p:nvSpPr>
        <p:spPr bwMode="auto">
          <a:xfrm>
            <a:off x="0" y="2663825"/>
            <a:ext cx="6227763" cy="1008063"/>
          </a:xfrm>
          <a:prstGeom prst="rect">
            <a:avLst/>
          </a:prstGeom>
          <a:solidFill>
            <a:schemeClr val="hlink"/>
          </a:solidFill>
          <a:ln w="9525">
            <a:noFill/>
            <a:miter lim="800000"/>
            <a:headEnd/>
            <a:tailEnd/>
          </a:ln>
          <a:effectLst/>
        </p:spPr>
        <p:txBody>
          <a:bodyPr wrap="none" anchor="ctr"/>
          <a:lstStyle/>
          <a:p>
            <a:pPr algn="ctr"/>
            <a:endParaRPr lang="en-US">
              <a:solidFill>
                <a:schemeClr val="accent2"/>
              </a:solidFill>
            </a:endParaRPr>
          </a:p>
        </p:txBody>
      </p:sp>
      <p:sp>
        <p:nvSpPr>
          <p:cNvPr id="5122" name="Rectangle 2"/>
          <p:cNvSpPr>
            <a:spLocks noGrp="1" noChangeArrowheads="1"/>
          </p:cNvSpPr>
          <p:nvPr>
            <p:ph type="ctrTitle"/>
          </p:nvPr>
        </p:nvSpPr>
        <p:spPr>
          <a:xfrm>
            <a:off x="179388" y="2376488"/>
            <a:ext cx="6048375" cy="1109662"/>
          </a:xfrm>
        </p:spPr>
        <p:txBody>
          <a:bodyPr/>
          <a:lstStyle>
            <a:lvl1pPr>
              <a:defRPr sz="3200" b="1"/>
            </a:lvl1pPr>
          </a:lstStyle>
          <a:p>
            <a:r>
              <a:rPr lang="en-US" smtClean="0"/>
              <a:t>Click to edit Master title style</a:t>
            </a:r>
            <a:endParaRPr lang="ru-RU"/>
          </a:p>
        </p:txBody>
      </p:sp>
      <p:sp>
        <p:nvSpPr>
          <p:cNvPr id="5123" name="Rectangle 3"/>
          <p:cNvSpPr>
            <a:spLocks noGrp="1" noChangeArrowheads="1"/>
          </p:cNvSpPr>
          <p:nvPr>
            <p:ph type="subTitle" idx="1"/>
          </p:nvPr>
        </p:nvSpPr>
        <p:spPr>
          <a:xfrm>
            <a:off x="179388" y="3236913"/>
            <a:ext cx="6048375" cy="696912"/>
          </a:xfrm>
        </p:spPr>
        <p:txBody>
          <a:bodyPr/>
          <a:lstStyle>
            <a:lvl1pPr marL="0" indent="0">
              <a:buFontTx/>
              <a:buNone/>
              <a:defRPr sz="2400" b="1">
                <a:solidFill>
                  <a:schemeClr val="bg1"/>
                </a:solidFill>
              </a:defRPr>
            </a:lvl1pPr>
          </a:lstStyle>
          <a:p>
            <a:r>
              <a:rPr lang="en-US" smtClean="0"/>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1984375"/>
            <a:ext cx="1909762" cy="4467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6338" y="1984375"/>
            <a:ext cx="5581650" cy="4467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6338" y="2492375"/>
            <a:ext cx="374491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3650" y="2492375"/>
            <a:ext cx="3746500"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1984375"/>
            <a:ext cx="65532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176338" y="2492375"/>
            <a:ext cx="7643812" cy="3959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2"/>
          </a:solidFill>
          <a:latin typeface="+mj-lt"/>
          <a:ea typeface="+mj-ea"/>
          <a:cs typeface="+mj-cs"/>
        </a:defRPr>
      </a:lvl1pPr>
      <a:lvl2pPr algn="l" rtl="0" eaLnBrk="1" fontAlgn="base" hangingPunct="1">
        <a:spcBef>
          <a:spcPct val="0"/>
        </a:spcBef>
        <a:spcAft>
          <a:spcPct val="0"/>
        </a:spcAft>
        <a:defRPr sz="3600">
          <a:solidFill>
            <a:schemeClr val="bg2"/>
          </a:solidFill>
          <a:latin typeface="Arial" charset="0"/>
        </a:defRPr>
      </a:lvl2pPr>
      <a:lvl3pPr algn="l" rtl="0" eaLnBrk="1" fontAlgn="base" hangingPunct="1">
        <a:spcBef>
          <a:spcPct val="0"/>
        </a:spcBef>
        <a:spcAft>
          <a:spcPct val="0"/>
        </a:spcAft>
        <a:defRPr sz="3600">
          <a:solidFill>
            <a:schemeClr val="bg2"/>
          </a:solidFill>
          <a:latin typeface="Arial" charset="0"/>
        </a:defRPr>
      </a:lvl3pPr>
      <a:lvl4pPr algn="l" rtl="0" eaLnBrk="1" fontAlgn="base" hangingPunct="1">
        <a:spcBef>
          <a:spcPct val="0"/>
        </a:spcBef>
        <a:spcAft>
          <a:spcPct val="0"/>
        </a:spcAft>
        <a:defRPr sz="3600">
          <a:solidFill>
            <a:schemeClr val="bg2"/>
          </a:solidFill>
          <a:latin typeface="Arial" charset="0"/>
        </a:defRPr>
      </a:lvl4pPr>
      <a:lvl5pPr algn="l" rtl="0" eaLnBrk="1" fontAlgn="base" hangingPunct="1">
        <a:spcBef>
          <a:spcPct val="0"/>
        </a:spcBef>
        <a:spcAft>
          <a:spcPct val="0"/>
        </a:spcAft>
        <a:defRPr sz="3600">
          <a:solidFill>
            <a:schemeClr val="bg2"/>
          </a:solidFill>
          <a:latin typeface="Arial" charset="0"/>
        </a:defRPr>
      </a:lvl5pPr>
      <a:lvl6pPr marL="457200" algn="l" rtl="0" eaLnBrk="1" fontAlgn="base" hangingPunct="1">
        <a:spcBef>
          <a:spcPct val="0"/>
        </a:spcBef>
        <a:spcAft>
          <a:spcPct val="0"/>
        </a:spcAft>
        <a:defRPr sz="3600">
          <a:solidFill>
            <a:schemeClr val="bg2"/>
          </a:solidFill>
          <a:latin typeface="Arial" charset="0"/>
        </a:defRPr>
      </a:lvl6pPr>
      <a:lvl7pPr marL="914400" algn="l" rtl="0" eaLnBrk="1" fontAlgn="base" hangingPunct="1">
        <a:spcBef>
          <a:spcPct val="0"/>
        </a:spcBef>
        <a:spcAft>
          <a:spcPct val="0"/>
        </a:spcAft>
        <a:defRPr sz="3600">
          <a:solidFill>
            <a:schemeClr val="bg2"/>
          </a:solidFill>
          <a:latin typeface="Arial" charset="0"/>
        </a:defRPr>
      </a:lvl7pPr>
      <a:lvl8pPr marL="1371600" algn="l" rtl="0" eaLnBrk="1" fontAlgn="base" hangingPunct="1">
        <a:spcBef>
          <a:spcPct val="0"/>
        </a:spcBef>
        <a:spcAft>
          <a:spcPct val="0"/>
        </a:spcAft>
        <a:defRPr sz="3600">
          <a:solidFill>
            <a:schemeClr val="bg2"/>
          </a:solidFill>
          <a:latin typeface="Arial" charset="0"/>
        </a:defRPr>
      </a:lvl8pPr>
      <a:lvl9pPr marL="1828800" algn="l" rtl="0" eaLnBrk="1" fontAlgn="base" hangingPunct="1">
        <a:spcBef>
          <a:spcPct val="0"/>
        </a:spcBef>
        <a:spcAft>
          <a:spcPct val="0"/>
        </a:spcAft>
        <a:defRPr sz="3600">
          <a:solidFill>
            <a:schemeClr val="bg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bce.i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sihighlycited.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cientific.thomson.com/products/ssci/" TargetMode="External"/><Relationship Id="rId4" Type="http://schemas.openxmlformats.org/officeDocument/2006/relationships/hyperlink" Target="http://scientific.thomson.com/fre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22263" y="2686050"/>
            <a:ext cx="5400675" cy="665163"/>
          </a:xfrm>
          <a:noFill/>
          <a:effectLst>
            <a:softEdge rad="63500"/>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dirty="0" smtClean="0">
                <a:ln w="11430">
                  <a:solidFill>
                    <a:srgbClr val="FFC000"/>
                  </a:solidFill>
                </a:ln>
                <a:solidFill>
                  <a:srgbClr val="FFC000"/>
                </a:solidFill>
                <a:effectLst>
                  <a:glow rad="139700">
                    <a:schemeClr val="accent2">
                      <a:satMod val="175000"/>
                      <a:alpha val="40000"/>
                    </a:schemeClr>
                  </a:glow>
                  <a:outerShdw blurRad="50800" dist="39000" dir="5460000" algn="tl">
                    <a:srgbClr val="000000">
                      <a:alpha val="38000"/>
                    </a:srgbClr>
                  </a:outerShdw>
                  <a:reflection blurRad="6350" stA="50000" endA="300" endPos="50000" dist="60007" dir="5400000" sy="-100000" algn="bl" rotWithShape="0"/>
                </a:effectLst>
                <a:latin typeface="Tahoma" charset="0"/>
                <a:cs typeface="B Traffic" pitchFamily="2" charset="-78"/>
              </a:rPr>
              <a:t>رده بنده دانشگاه ها در جهان</a:t>
            </a:r>
            <a:endParaRPr lang="uk-UA" sz="3600" dirty="0">
              <a:ln w="11430">
                <a:solidFill>
                  <a:srgbClr val="FFC000"/>
                </a:solidFill>
              </a:ln>
              <a:solidFill>
                <a:srgbClr val="FFC000"/>
              </a:solidFill>
              <a:effectLst>
                <a:glow rad="139700">
                  <a:schemeClr val="accent2">
                    <a:satMod val="175000"/>
                    <a:alpha val="40000"/>
                  </a:schemeClr>
                </a:glow>
                <a:outerShdw blurRad="50800" dist="39000" dir="5460000" algn="tl">
                  <a:srgbClr val="000000">
                    <a:alpha val="38000"/>
                  </a:srgbClr>
                </a:outerShdw>
                <a:reflection blurRad="6350" stA="50000" endA="300" endPos="50000" dist="60007" dir="5400000" sy="-100000" algn="bl" rotWithShape="0"/>
              </a:effectLst>
              <a:latin typeface="Tahoma" charset="0"/>
              <a:cs typeface="B Traffic" pitchFamily="2" charset="-78"/>
            </a:endParaRPr>
          </a:p>
        </p:txBody>
      </p:sp>
      <p:sp>
        <p:nvSpPr>
          <p:cNvPr id="34819" name="Rectangle 3"/>
          <p:cNvSpPr>
            <a:spLocks noGrp="1" noChangeArrowheads="1"/>
          </p:cNvSpPr>
          <p:nvPr>
            <p:ph type="subTitle" idx="1"/>
          </p:nvPr>
        </p:nvSpPr>
        <p:spPr>
          <a:xfrm>
            <a:off x="323850" y="3240088"/>
            <a:ext cx="2865438" cy="381000"/>
          </a:xfrm>
        </p:spPr>
        <p:txBody>
          <a:bodyPr/>
          <a:lstStyle/>
          <a:p>
            <a:pPr>
              <a:lnSpc>
                <a:spcPct val="90000"/>
              </a:lnSpc>
            </a:pPr>
            <a:r>
              <a:rPr lang="fa-IR" sz="2000" dirty="0" smtClean="0">
                <a:cs typeface="B Homa" pitchFamily="2" charset="-78"/>
              </a:rPr>
              <a:t>ارائه: عباس نادری</a:t>
            </a:r>
            <a:endParaRPr lang="uk-UA" sz="2000" dirty="0">
              <a:cs typeface="B Homa" pitchFamily="2" charset="-78"/>
            </a:endParaRPr>
          </a:p>
        </p:txBody>
      </p:sp>
      <p:sp>
        <p:nvSpPr>
          <p:cNvPr id="5" name="Rectangle 3"/>
          <p:cNvSpPr txBox="1">
            <a:spLocks noChangeArrowheads="1"/>
          </p:cNvSpPr>
          <p:nvPr/>
        </p:nvSpPr>
        <p:spPr bwMode="auto">
          <a:xfrm>
            <a:off x="5357818" y="3429000"/>
            <a:ext cx="881040" cy="2508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lang="fa-IR" sz="1400" b="1" kern="0" dirty="0" smtClean="0">
                <a:solidFill>
                  <a:schemeClr val="bg1"/>
                </a:solidFill>
                <a:latin typeface="+mn-lt"/>
                <a:cs typeface="B Homa" pitchFamily="2" charset="-78"/>
              </a:rPr>
              <a:t>87/7/10</a:t>
            </a:r>
            <a:endParaRPr kumimoji="0" lang="uk-UA" sz="1400" b="1" i="0" u="none" strike="noStrike" kern="0" cap="none" spc="0" normalizeH="0" baseline="0" noProof="0" dirty="0" smtClean="0">
              <a:ln>
                <a:noFill/>
              </a:ln>
              <a:solidFill>
                <a:schemeClr val="bg1"/>
              </a:solidFill>
              <a:effectLst/>
              <a:uLnTx/>
              <a:uFillTx/>
              <a:latin typeface="+mn-lt"/>
              <a:ea typeface="+mn-ea"/>
              <a:cs typeface="B Hom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143116"/>
            <a:ext cx="7929618" cy="45259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76213" lvl="0" indent="-176213" algn="just" rtl="1">
              <a:lnSpc>
                <a:spcPct val="150000"/>
              </a:lnSpc>
              <a:spcBef>
                <a:spcPct val="20000"/>
              </a:spcBef>
            </a:pPr>
            <a:r>
              <a:rPr kumimoji="0" lang="fa-IR" b="1" i="0" strike="noStrike" kern="0" cap="none" spc="0" normalizeH="0" baseline="0" noProof="0" dirty="0" smtClean="0">
                <a:ln>
                  <a:noFill/>
                </a:ln>
                <a:solidFill>
                  <a:schemeClr val="tx1"/>
                </a:solidFill>
                <a:effectLst/>
                <a:uLnTx/>
                <a:uFillTx/>
                <a:latin typeface="+mn-lt"/>
                <a:cs typeface="B Lotus" pitchFamily="2" charset="-78"/>
              </a:rPr>
              <a:t>فعالیت سایت یک</a:t>
            </a:r>
            <a:r>
              <a:rPr kumimoji="0" lang="fa-IR" b="1" i="0" strike="noStrike" kern="0" cap="none" spc="0" normalizeH="0" noProof="0" dirty="0" smtClean="0">
                <a:ln>
                  <a:noFill/>
                </a:ln>
                <a:solidFill>
                  <a:schemeClr val="tx1"/>
                </a:solidFill>
                <a:effectLst/>
                <a:uLnTx/>
                <a:uFillTx/>
                <a:latin typeface="+mn-lt"/>
                <a:cs typeface="B Lotus" pitchFamily="2" charset="-78"/>
              </a:rPr>
              <a:t> دانشگاه:</a:t>
            </a:r>
          </a:p>
          <a:p>
            <a:pPr marL="176213" lvl="0" indent="-176213" algn="just" rtl="1">
              <a:spcBef>
                <a:spcPct val="20000"/>
              </a:spcBef>
              <a:buFont typeface="Arial" pitchFamily="34" charset="0"/>
              <a:buChar char="•"/>
            </a:pPr>
            <a:r>
              <a:rPr lang="fa-IR" kern="0" baseline="0" dirty="0" smtClean="0">
                <a:latin typeface="+mn-lt"/>
                <a:cs typeface="B Lotus" pitchFamily="2" charset="-78"/>
              </a:rPr>
              <a:t>فراوانی امکانات رایانه ای را نشان می دهد</a:t>
            </a:r>
          </a:p>
          <a:p>
            <a:pPr marL="176213" lvl="0" indent="-176213" algn="just" rtl="1">
              <a:spcBef>
                <a:spcPct val="20000"/>
              </a:spcBef>
              <a:buFont typeface="Arial" pitchFamily="34" charset="0"/>
              <a:buChar char="•"/>
            </a:pPr>
            <a:r>
              <a:rPr kumimoji="0" lang="fa-IR" i="0" strike="noStrike" kern="0" cap="none" spc="0" normalizeH="0" noProof="0" dirty="0" smtClean="0">
                <a:ln>
                  <a:noFill/>
                </a:ln>
                <a:solidFill>
                  <a:schemeClr val="tx1"/>
                </a:solidFill>
                <a:effectLst/>
                <a:uLnTx/>
                <a:uFillTx/>
                <a:latin typeface="+mn-lt"/>
                <a:cs typeface="B Lotus" pitchFamily="2" charset="-78"/>
              </a:rPr>
              <a:t>سواد عمومی تعامل با اینترنت را نشان می دهد</a:t>
            </a:r>
          </a:p>
          <a:p>
            <a:pPr marL="176213" lvl="0" indent="-176213" algn="just" rtl="1">
              <a:spcBef>
                <a:spcPct val="20000"/>
              </a:spcBef>
              <a:buFont typeface="Arial" pitchFamily="34" charset="0"/>
              <a:buChar char="•"/>
            </a:pPr>
            <a:r>
              <a:rPr lang="fa-IR" kern="0" baseline="0" dirty="0" smtClean="0">
                <a:latin typeface="+mn-lt"/>
                <a:cs typeface="B Lotus" pitchFamily="2" charset="-78"/>
              </a:rPr>
              <a:t>سیاست</a:t>
            </a:r>
            <a:r>
              <a:rPr lang="fa-IR" kern="0" dirty="0" smtClean="0">
                <a:latin typeface="+mn-lt"/>
                <a:cs typeface="B Lotus" pitchFamily="2" charset="-78"/>
              </a:rPr>
              <a:t> های داخلی دانشگاه مبتنی بر آزادی بیان را نشان می دهد</a:t>
            </a:r>
          </a:p>
          <a:p>
            <a:pPr marL="176213" lvl="0" indent="-176213" algn="just" rtl="1">
              <a:spcBef>
                <a:spcPct val="20000"/>
              </a:spcBef>
              <a:buFont typeface="Arial" pitchFamily="34" charset="0"/>
              <a:buChar char="•"/>
            </a:pPr>
            <a:r>
              <a:rPr kumimoji="0" lang="fa-IR" i="0" strike="noStrike" kern="0" cap="none" spc="0" normalizeH="0" baseline="0" noProof="0" dirty="0" smtClean="0">
                <a:ln>
                  <a:noFill/>
                </a:ln>
                <a:solidFill>
                  <a:schemeClr val="tx1"/>
                </a:solidFill>
                <a:effectLst/>
                <a:uLnTx/>
                <a:uFillTx/>
                <a:latin typeface="+mn-lt"/>
                <a:cs typeface="B Lotus" pitchFamily="2" charset="-78"/>
              </a:rPr>
              <a:t>رقابت</a:t>
            </a:r>
            <a:r>
              <a:rPr kumimoji="0" lang="fa-IR" i="0" strike="noStrike" kern="0" cap="none" spc="0" normalizeH="0" noProof="0" dirty="0" smtClean="0">
                <a:ln>
                  <a:noFill/>
                </a:ln>
                <a:solidFill>
                  <a:schemeClr val="tx1"/>
                </a:solidFill>
                <a:effectLst/>
                <a:uLnTx/>
                <a:uFillTx/>
                <a:latin typeface="+mn-lt"/>
                <a:cs typeface="B Lotus" pitchFamily="2" charset="-78"/>
              </a:rPr>
              <a:t> برای ورود در عرصه های بین المللی را نشان می دهد</a:t>
            </a:r>
          </a:p>
          <a:p>
            <a:pPr marL="176213" lvl="0" indent="-176213" algn="just" rtl="1">
              <a:spcBef>
                <a:spcPct val="20000"/>
              </a:spcBef>
              <a:buFont typeface="Arial" pitchFamily="34" charset="0"/>
              <a:buChar char="•"/>
            </a:pPr>
            <a:r>
              <a:rPr lang="fa-IR" kern="0" baseline="0" dirty="0" smtClean="0">
                <a:latin typeface="+mn-lt"/>
                <a:cs typeface="B Lotus" pitchFamily="2" charset="-78"/>
              </a:rPr>
              <a:t>همکاری</a:t>
            </a:r>
            <a:r>
              <a:rPr lang="fa-IR" kern="0" dirty="0" smtClean="0">
                <a:latin typeface="+mn-lt"/>
                <a:cs typeface="B Lotus" pitchFamily="2" charset="-78"/>
              </a:rPr>
              <a:t> جهت دسترسی آسان و آزاد علاقمندان به علم را نشان می دهد.</a:t>
            </a:r>
          </a:p>
          <a:p>
            <a:pPr marL="176213" lvl="0" indent="-176213" algn="just" rtl="1">
              <a:spcBef>
                <a:spcPct val="20000"/>
              </a:spcBef>
            </a:pPr>
            <a:endParaRPr lang="fa-IR" kern="0" dirty="0" smtClean="0">
              <a:latin typeface="+mn-lt"/>
              <a:cs typeface="B Lotus" pitchFamily="2" charset="-78"/>
            </a:endParaRPr>
          </a:p>
          <a:p>
            <a:pPr marL="176213" lvl="0" indent="-176213" algn="just" rtl="1">
              <a:lnSpc>
                <a:spcPct val="150000"/>
              </a:lnSpc>
              <a:spcBef>
                <a:spcPct val="20000"/>
              </a:spcBef>
            </a:pPr>
            <a:r>
              <a:rPr kumimoji="0" lang="fa-IR" b="1" i="0" strike="noStrike" kern="0" cap="none" spc="0" normalizeH="0" baseline="0" noProof="0" dirty="0" smtClean="0">
                <a:ln>
                  <a:noFill/>
                </a:ln>
                <a:solidFill>
                  <a:schemeClr val="tx1"/>
                </a:solidFill>
                <a:effectLst/>
                <a:uLnTx/>
                <a:uFillTx/>
                <a:latin typeface="+mn-lt"/>
                <a:cs typeface="B Lotus" pitchFamily="2" charset="-78"/>
              </a:rPr>
              <a:t>قرار</a:t>
            </a:r>
            <a:r>
              <a:rPr kumimoji="0" lang="fa-IR" b="1" i="0" strike="noStrike" kern="0" cap="none" spc="0" normalizeH="0" noProof="0" dirty="0" smtClean="0">
                <a:ln>
                  <a:noFill/>
                </a:ln>
                <a:solidFill>
                  <a:schemeClr val="tx1"/>
                </a:solidFill>
                <a:effectLst/>
                <a:uLnTx/>
                <a:uFillTx/>
                <a:latin typeface="+mn-lt"/>
                <a:cs typeface="B Lotus" pitchFamily="2" charset="-78"/>
              </a:rPr>
              <a:t> داشتن اطلاعات کامل فعالیت یک دانشگاه در سایت آن کمک می کند تا:</a:t>
            </a:r>
          </a:p>
          <a:p>
            <a:pPr marL="342900" lvl="0" indent="-342900" algn="just" rtl="1">
              <a:spcBef>
                <a:spcPct val="20000"/>
              </a:spcBef>
              <a:buFont typeface="+mj-lt"/>
              <a:buAutoNum type="arabicPeriod"/>
            </a:pPr>
            <a:r>
              <a:rPr lang="fa-IR" kern="0" baseline="0" dirty="0" smtClean="0">
                <a:latin typeface="+mn-lt"/>
                <a:cs typeface="B Lotus" pitchFamily="2" charset="-78"/>
              </a:rPr>
              <a:t>دانشجویان آن دانشگاه فعالیت های خود را جهت دار و هدفمند کنند.</a:t>
            </a:r>
          </a:p>
          <a:p>
            <a:pPr marL="342900" lvl="0" indent="-342900" algn="just" rtl="1">
              <a:spcBef>
                <a:spcPct val="20000"/>
              </a:spcBef>
              <a:buFont typeface="+mj-lt"/>
              <a:buAutoNum type="arabicPeriod"/>
            </a:pPr>
            <a:r>
              <a:rPr kumimoji="0" lang="fa-IR" i="0" strike="noStrike" kern="0" cap="none" spc="0" normalizeH="0" noProof="0" dirty="0" smtClean="0">
                <a:ln>
                  <a:noFill/>
                </a:ln>
                <a:solidFill>
                  <a:schemeClr val="tx1"/>
                </a:solidFill>
                <a:effectLst/>
                <a:uLnTx/>
                <a:uFillTx/>
                <a:latin typeface="+mn-lt"/>
                <a:cs typeface="B Lotus" pitchFamily="2" charset="-78"/>
              </a:rPr>
              <a:t>دانشجویانی که می خواهند دانشگاه انتخاب کنند واقعی با آن دانشگاه آشنا شوند.</a:t>
            </a:r>
          </a:p>
          <a:p>
            <a:pPr marL="342900" lvl="0" indent="-342900" algn="just" rtl="1">
              <a:spcBef>
                <a:spcPct val="20000"/>
              </a:spcBef>
              <a:buFont typeface="+mj-lt"/>
              <a:buAutoNum type="arabicPeriod"/>
            </a:pPr>
            <a:r>
              <a:rPr lang="fa-IR" kern="0" dirty="0" smtClean="0">
                <a:latin typeface="+mn-lt"/>
                <a:cs typeface="B Lotus" pitchFamily="2" charset="-78"/>
              </a:rPr>
              <a:t>شرکت های معتبر به راحتی بتوانند همکاران دانشگاهی و نتایج تحقیقات را بیابند.</a:t>
            </a:r>
          </a:p>
          <a:p>
            <a:pPr marL="342900" lvl="0" indent="-342900" algn="just" rtl="1">
              <a:spcBef>
                <a:spcPct val="20000"/>
              </a:spcBef>
              <a:buFont typeface="+mj-lt"/>
              <a:buAutoNum type="arabicPeriod"/>
            </a:pPr>
            <a:r>
              <a:rPr kumimoji="0" lang="fa-IR" i="0" strike="noStrike" kern="0" cap="none" spc="0" normalizeH="0" noProof="0" dirty="0" smtClean="0">
                <a:ln>
                  <a:noFill/>
                </a:ln>
                <a:solidFill>
                  <a:schemeClr val="tx1"/>
                </a:solidFill>
                <a:effectLst/>
                <a:uLnTx/>
                <a:uFillTx/>
                <a:latin typeface="+mn-lt"/>
                <a:cs typeface="B Lotus" pitchFamily="2" charset="-78"/>
              </a:rPr>
              <a:t>موسسات نیازمند اطلاعات روز علمی بتوانند به راحتی به این منبع دست یابند.</a:t>
            </a:r>
          </a:p>
          <a:p>
            <a:pPr marL="342900" lvl="0" indent="-342900" algn="just" rtl="1">
              <a:lnSpc>
                <a:spcPct val="150000"/>
              </a:lnSpc>
              <a:spcBef>
                <a:spcPct val="20000"/>
              </a:spcBef>
              <a:buFont typeface="+mj-lt"/>
              <a:buAutoNum type="arabicPeriod"/>
            </a:pPr>
            <a:endParaRPr kumimoji="0" lang="uk-UA"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285992"/>
            <a:ext cx="7929618" cy="4383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just" rtl="1">
              <a:lnSpc>
                <a:spcPct val="150000"/>
              </a:lnSpc>
              <a:spcBef>
                <a:spcPct val="20000"/>
              </a:spcBef>
              <a:buFont typeface="Arial" pitchFamily="34" charset="0"/>
              <a:buChar char="•"/>
            </a:pPr>
            <a:r>
              <a:rPr lang="fa-IR" dirty="0">
                <a:cs typeface="B Lotus" pitchFamily="2" charset="-78"/>
              </a:rPr>
              <a:t>اگرچه غنی کردن وب سایت یک دانشگاه، کم </a:t>
            </a:r>
            <a:r>
              <a:rPr lang="fa-IR" dirty="0" smtClean="0">
                <a:cs typeface="B Lotus" pitchFamily="2" charset="-78"/>
              </a:rPr>
              <a:t>هزینه</a:t>
            </a:r>
            <a:r>
              <a:rPr lang="en-US" dirty="0" smtClean="0">
                <a:cs typeface="B Lotus" pitchFamily="2" charset="-78"/>
              </a:rPr>
              <a:t> </a:t>
            </a:r>
            <a:r>
              <a:rPr lang="fa-IR" dirty="0" smtClean="0">
                <a:cs typeface="B Lotus" pitchFamily="2" charset="-78"/>
              </a:rPr>
              <a:t>ترین </a:t>
            </a:r>
            <a:r>
              <a:rPr lang="fa-IR" dirty="0">
                <a:cs typeface="B Lotus" pitchFamily="2" charset="-78"/>
              </a:rPr>
              <a:t>و موثرترین راه در دسترس قرار دادن اطلاعات و </a:t>
            </a:r>
            <a:r>
              <a:rPr lang="fa-IR" dirty="0" smtClean="0">
                <a:cs typeface="B Lotus" pitchFamily="2" charset="-78"/>
              </a:rPr>
              <a:t>فعالیت</a:t>
            </a:r>
            <a:r>
              <a:rPr lang="en-US" dirty="0" smtClean="0">
                <a:cs typeface="B Lotus" pitchFamily="2" charset="-78"/>
              </a:rPr>
              <a:t> </a:t>
            </a:r>
            <a:r>
              <a:rPr lang="fa-IR" dirty="0" smtClean="0">
                <a:cs typeface="B Lotus" pitchFamily="2" charset="-78"/>
              </a:rPr>
              <a:t>های </a:t>
            </a:r>
            <a:r>
              <a:rPr lang="fa-IR" dirty="0">
                <a:cs typeface="B Lotus" pitchFamily="2" charset="-78"/>
              </a:rPr>
              <a:t>آکادمیک است، هنوز بسیاری از </a:t>
            </a:r>
            <a:r>
              <a:rPr lang="fa-IR" dirty="0" smtClean="0">
                <a:cs typeface="B Lotus" pitchFamily="2" charset="-78"/>
              </a:rPr>
              <a:t>دانشگاه</a:t>
            </a:r>
            <a:r>
              <a:rPr lang="en-US" dirty="0" smtClean="0">
                <a:cs typeface="B Lotus" pitchFamily="2" charset="-78"/>
              </a:rPr>
              <a:t> </a:t>
            </a:r>
            <a:r>
              <a:rPr lang="fa-IR" dirty="0" smtClean="0">
                <a:cs typeface="B Lotus" pitchFamily="2" charset="-78"/>
              </a:rPr>
              <a:t>ها </a:t>
            </a:r>
            <a:r>
              <a:rPr lang="fa-IR" dirty="0">
                <a:cs typeface="B Lotus" pitchFamily="2" charset="-78"/>
              </a:rPr>
              <a:t>سایتی در حد چندصد صفحه با اطلاعاتی کمتر از چندین مگابایت دارند. این سایتهای گاها با سایتهای شخصی دانشجویانی از آن دانشگاه و یا حتی </a:t>
            </a:r>
            <a:r>
              <a:rPr lang="fa-IR" dirty="0" smtClean="0">
                <a:cs typeface="B Lotus" pitchFamily="2" charset="-78"/>
              </a:rPr>
              <a:t>دانش</a:t>
            </a:r>
            <a:r>
              <a:rPr lang="en-US" dirty="0" smtClean="0">
                <a:cs typeface="B Lotus" pitchFamily="2" charset="-78"/>
              </a:rPr>
              <a:t> </a:t>
            </a:r>
            <a:r>
              <a:rPr lang="fa-IR" dirty="0" smtClean="0">
                <a:cs typeface="B Lotus" pitchFamily="2" charset="-78"/>
              </a:rPr>
              <a:t>آموزان </a:t>
            </a:r>
            <a:r>
              <a:rPr lang="fa-IR" dirty="0">
                <a:cs typeface="B Lotus" pitchFamily="2" charset="-78"/>
              </a:rPr>
              <a:t>یک مدرسه برابری </a:t>
            </a:r>
            <a:r>
              <a:rPr lang="fa-IR" dirty="0" smtClean="0">
                <a:cs typeface="B Lotus" pitchFamily="2" charset="-78"/>
              </a:rPr>
              <a:t>می</a:t>
            </a:r>
            <a:r>
              <a:rPr lang="en-US" dirty="0" smtClean="0">
                <a:cs typeface="B Lotus" pitchFamily="2" charset="-78"/>
              </a:rPr>
              <a:t> </a:t>
            </a:r>
            <a:r>
              <a:rPr lang="fa-IR" dirty="0" smtClean="0">
                <a:cs typeface="B Lotus" pitchFamily="2" charset="-78"/>
              </a:rPr>
              <a:t>کنند</a:t>
            </a:r>
            <a:r>
              <a:rPr lang="fa-IR" dirty="0">
                <a:cs typeface="B Lotus" pitchFamily="2" charset="-78"/>
              </a:rPr>
              <a:t>.</a:t>
            </a:r>
            <a:endParaRPr lang="en-US" dirty="0">
              <a:cs typeface="B Lotus" pitchFamily="2" charset="-78"/>
            </a:endParaRPr>
          </a:p>
          <a:p>
            <a:pPr marL="342900" indent="-342900" algn="just" rtl="1">
              <a:lnSpc>
                <a:spcPct val="150000"/>
              </a:lnSpc>
              <a:spcBef>
                <a:spcPct val="20000"/>
              </a:spcBef>
              <a:buFont typeface="Arial" pitchFamily="34" charset="0"/>
              <a:buChar char="•"/>
            </a:pPr>
            <a:r>
              <a:rPr lang="fa-IR" dirty="0">
                <a:cs typeface="B Lotus" pitchFamily="2" charset="-78"/>
              </a:rPr>
              <a:t>وبومتریکز تمرکز عمده خود را بر روی محتوای علمی مستقیم قرار </a:t>
            </a:r>
            <a:r>
              <a:rPr lang="fa-IR" dirty="0" smtClean="0">
                <a:cs typeface="B Lotus" pitchFamily="2" charset="-78"/>
              </a:rPr>
              <a:t>می</a:t>
            </a:r>
            <a:r>
              <a:rPr lang="en-US" dirty="0" smtClean="0">
                <a:cs typeface="B Lotus" pitchFamily="2" charset="-78"/>
              </a:rPr>
              <a:t> </a:t>
            </a:r>
            <a:r>
              <a:rPr lang="fa-IR" dirty="0" smtClean="0">
                <a:cs typeface="B Lotus" pitchFamily="2" charset="-78"/>
              </a:rPr>
              <a:t>دهد </a:t>
            </a:r>
            <a:r>
              <a:rPr lang="fa-IR" dirty="0">
                <a:cs typeface="B Lotus" pitchFamily="2" charset="-78"/>
              </a:rPr>
              <a:t>( مانند مقالات، خلاصه مقالات کنفرانسها، تزها، گزارشات و ... ) اما محتوای غیر مستقیم را نیز مد نظر قرار </a:t>
            </a:r>
            <a:r>
              <a:rPr lang="fa-IR" dirty="0" smtClean="0">
                <a:cs typeface="B Lotus" pitchFamily="2" charset="-78"/>
              </a:rPr>
              <a:t>می</a:t>
            </a:r>
            <a:r>
              <a:rPr lang="en-US" dirty="0" smtClean="0">
                <a:cs typeface="B Lotus" pitchFamily="2" charset="-78"/>
              </a:rPr>
              <a:t> </a:t>
            </a:r>
            <a:r>
              <a:rPr lang="fa-IR" dirty="0" smtClean="0">
                <a:cs typeface="B Lotus" pitchFamily="2" charset="-78"/>
              </a:rPr>
              <a:t>دهد </a:t>
            </a:r>
            <a:r>
              <a:rPr lang="fa-IR" dirty="0">
                <a:cs typeface="B Lotus" pitchFamily="2" charset="-78"/>
              </a:rPr>
              <a:t>(مانند </a:t>
            </a:r>
            <a:r>
              <a:rPr lang="fa-IR" dirty="0" smtClean="0">
                <a:cs typeface="B Lotus" pitchFamily="2" charset="-78"/>
              </a:rPr>
              <a:t>نرم</a:t>
            </a:r>
            <a:r>
              <a:rPr lang="en-US" dirty="0" smtClean="0">
                <a:cs typeface="B Lotus" pitchFamily="2" charset="-78"/>
              </a:rPr>
              <a:t> </a:t>
            </a:r>
            <a:r>
              <a:rPr lang="fa-IR" dirty="0" smtClean="0">
                <a:cs typeface="B Lotus" pitchFamily="2" charset="-78"/>
              </a:rPr>
              <a:t>افزارهای </a:t>
            </a:r>
            <a:r>
              <a:rPr lang="fa-IR" dirty="0">
                <a:cs typeface="B Lotus" pitchFamily="2" charset="-78"/>
              </a:rPr>
              <a:t>مدیریت دوره، مستندسازی </a:t>
            </a:r>
            <a:r>
              <a:rPr lang="fa-IR" dirty="0" smtClean="0">
                <a:cs typeface="B Lotus" pitchFamily="2" charset="-78"/>
              </a:rPr>
              <a:t>کارگاه</a:t>
            </a:r>
            <a:r>
              <a:rPr lang="en-US" dirty="0" smtClean="0">
                <a:cs typeface="B Lotus" pitchFamily="2" charset="-78"/>
              </a:rPr>
              <a:t> </a:t>
            </a:r>
            <a:r>
              <a:rPr lang="fa-IR" dirty="0" smtClean="0">
                <a:cs typeface="B Lotus" pitchFamily="2" charset="-78"/>
              </a:rPr>
              <a:t>ها </a:t>
            </a:r>
            <a:r>
              <a:rPr lang="fa-IR" dirty="0">
                <a:cs typeface="B Lotus" pitchFamily="2" charset="-78"/>
              </a:rPr>
              <a:t>و سمینارها، </a:t>
            </a:r>
            <a:r>
              <a:rPr lang="fa-IR" dirty="0" smtClean="0">
                <a:cs typeface="B Lotus" pitchFamily="2" charset="-78"/>
              </a:rPr>
              <a:t>کتابخانه</a:t>
            </a:r>
            <a:r>
              <a:rPr lang="en-US" dirty="0" smtClean="0">
                <a:cs typeface="B Lotus" pitchFamily="2" charset="-78"/>
              </a:rPr>
              <a:t> </a:t>
            </a:r>
            <a:r>
              <a:rPr lang="fa-IR" dirty="0" smtClean="0">
                <a:cs typeface="B Lotus" pitchFamily="2" charset="-78"/>
              </a:rPr>
              <a:t>های </a:t>
            </a:r>
            <a:r>
              <a:rPr lang="fa-IR" dirty="0">
                <a:cs typeface="B Lotus" pitchFamily="2" charset="-78"/>
              </a:rPr>
              <a:t>دیجیتال، </a:t>
            </a:r>
            <a:r>
              <a:rPr lang="fa-IR" dirty="0" smtClean="0">
                <a:cs typeface="B Lotus" pitchFamily="2" charset="-78"/>
              </a:rPr>
              <a:t>پایگاه</a:t>
            </a:r>
            <a:r>
              <a:rPr lang="en-US" dirty="0" smtClean="0">
                <a:cs typeface="B Lotus" pitchFamily="2" charset="-78"/>
              </a:rPr>
              <a:t> </a:t>
            </a:r>
            <a:r>
              <a:rPr lang="fa-IR" dirty="0" smtClean="0">
                <a:cs typeface="B Lotus" pitchFamily="2" charset="-78"/>
              </a:rPr>
              <a:t>های </a:t>
            </a:r>
            <a:r>
              <a:rPr lang="fa-IR" dirty="0">
                <a:cs typeface="B Lotus" pitchFamily="2" charset="-78"/>
              </a:rPr>
              <a:t>داده، </a:t>
            </a:r>
            <a:r>
              <a:rPr lang="fa-IR" dirty="0" smtClean="0">
                <a:cs typeface="B Lotus" pitchFamily="2" charset="-78"/>
              </a:rPr>
              <a:t>چندرسانه</a:t>
            </a:r>
            <a:r>
              <a:rPr lang="en-US" dirty="0" smtClean="0">
                <a:cs typeface="B Lotus" pitchFamily="2" charset="-78"/>
              </a:rPr>
              <a:t> </a:t>
            </a:r>
            <a:r>
              <a:rPr lang="fa-IR" dirty="0" smtClean="0">
                <a:cs typeface="B Lotus" pitchFamily="2" charset="-78"/>
              </a:rPr>
              <a:t>ای</a:t>
            </a:r>
            <a:r>
              <a:rPr lang="fa-IR" dirty="0">
                <a:cs typeface="B Lotus" pitchFamily="2" charset="-78"/>
              </a:rPr>
              <a:t>، صفحات شخصی و ... )</a:t>
            </a:r>
            <a:endParaRPr lang="en-US" dirty="0">
              <a:cs typeface="B Lotus" pitchFamily="2" charset="-78"/>
            </a:endParaRPr>
          </a:p>
          <a:p>
            <a:pPr marL="342900" lvl="0" indent="-342900" algn="just" rtl="1">
              <a:lnSpc>
                <a:spcPct val="150000"/>
              </a:lnSpc>
              <a:spcBef>
                <a:spcPct val="20000"/>
              </a:spcBef>
              <a:buFont typeface="Arial" pitchFamily="34" charset="0"/>
              <a:buChar char="•"/>
            </a:pPr>
            <a:endParaRPr kumimoji="0" lang="uk-UA"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واقعیت ها</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ransition advClick="0"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285992"/>
            <a:ext cx="7929618" cy="4383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ctr" rtl="1">
              <a:lnSpc>
                <a:spcPct val="150000"/>
              </a:lnSpc>
              <a:spcBef>
                <a:spcPct val="20000"/>
              </a:spcBef>
            </a:pPr>
            <a:r>
              <a:rPr lang="en-US" b="1" u="sng" dirty="0"/>
              <a:t>4xVisibillity + 2xSize + 1xRichFiles + 1xScholar </a:t>
            </a:r>
            <a:r>
              <a:rPr lang="fa-IR" b="1" u="sng" dirty="0"/>
              <a:t> = </a:t>
            </a:r>
            <a:r>
              <a:rPr lang="fa-IR" b="1" u="sng" dirty="0" smtClean="0"/>
              <a:t>رتبه</a:t>
            </a:r>
          </a:p>
          <a:p>
            <a:pPr algn="just" rtl="1"/>
            <a:endParaRPr lang="en-US" b="1" dirty="0" smtClean="0">
              <a:cs typeface="B Lotus" pitchFamily="2" charset="-78"/>
            </a:endParaRPr>
          </a:p>
          <a:p>
            <a:pPr algn="just" rtl="1"/>
            <a:r>
              <a:rPr lang="fa-IR" b="1" u="sng" dirty="0" smtClean="0">
                <a:cs typeface="B Lotus" pitchFamily="2" charset="-78"/>
              </a:rPr>
              <a:t>نمایانی </a:t>
            </a:r>
            <a:r>
              <a:rPr lang="fa-IR" b="1" u="sng" dirty="0">
                <a:cs typeface="B Lotus" pitchFamily="2" charset="-78"/>
              </a:rPr>
              <a:t>(</a:t>
            </a:r>
            <a:r>
              <a:rPr lang="en-US" b="1" u="sng" dirty="0" err="1">
                <a:cs typeface="B Lotus" pitchFamily="2" charset="-78"/>
              </a:rPr>
              <a:t>Visibillity</a:t>
            </a:r>
            <a:r>
              <a:rPr lang="fa-IR" b="1" u="sng" dirty="0">
                <a:cs typeface="B Lotus" pitchFamily="2" charset="-78"/>
              </a:rPr>
              <a:t>)</a:t>
            </a:r>
            <a:r>
              <a:rPr lang="fa-IR" b="1" dirty="0">
                <a:cs typeface="B Lotus" pitchFamily="2" charset="-78"/>
              </a:rPr>
              <a:t>: </a:t>
            </a:r>
            <a:r>
              <a:rPr lang="fa-IR" dirty="0">
                <a:cs typeface="B Lotus" pitchFamily="2" charset="-78"/>
              </a:rPr>
              <a:t>تعداد لینکهای منحصر به فرد ورودی به یک سایت (</a:t>
            </a:r>
            <a:r>
              <a:rPr lang="en-US" dirty="0" err="1">
                <a:cs typeface="B Lotus" pitchFamily="2" charset="-78"/>
              </a:rPr>
              <a:t>inlinks</a:t>
            </a:r>
            <a:r>
              <a:rPr lang="fa-IR" dirty="0">
                <a:cs typeface="B Lotus" pitchFamily="2" charset="-78"/>
              </a:rPr>
              <a:t>) که از طرف </a:t>
            </a:r>
            <a:r>
              <a:rPr lang="fa-IR" dirty="0" smtClean="0">
                <a:cs typeface="B Lotus" pitchFamily="2" charset="-78"/>
              </a:rPr>
              <a:t>سایت</a:t>
            </a:r>
            <a:r>
              <a:rPr lang="en-US" dirty="0" smtClean="0">
                <a:cs typeface="B Lotus" pitchFamily="2" charset="-78"/>
              </a:rPr>
              <a:t> </a:t>
            </a:r>
            <a:r>
              <a:rPr lang="fa-IR" dirty="0" smtClean="0">
                <a:cs typeface="B Lotus" pitchFamily="2" charset="-78"/>
              </a:rPr>
              <a:t>های </a:t>
            </a:r>
            <a:r>
              <a:rPr lang="fa-IR" dirty="0">
                <a:cs typeface="B Lotus" pitchFamily="2" charset="-78"/>
              </a:rPr>
              <a:t>دیگر به آن سایت داده </a:t>
            </a:r>
            <a:r>
              <a:rPr lang="fa-IR" dirty="0" smtClean="0">
                <a:cs typeface="B Lotus" pitchFamily="2" charset="-78"/>
              </a:rPr>
              <a:t>شده</a:t>
            </a:r>
            <a:r>
              <a:rPr lang="en-US" dirty="0" smtClean="0">
                <a:cs typeface="B Lotus" pitchFamily="2" charset="-78"/>
              </a:rPr>
              <a:t> </a:t>
            </a:r>
            <a:r>
              <a:rPr lang="fa-IR" dirty="0" smtClean="0">
                <a:cs typeface="B Lotus" pitchFamily="2" charset="-78"/>
              </a:rPr>
              <a:t>اند</a:t>
            </a:r>
            <a:r>
              <a:rPr lang="fa-IR" dirty="0">
                <a:cs typeface="B Lotus" pitchFamily="2" charset="-78"/>
              </a:rPr>
              <a:t>. این آمار از طریق موتورهای جستجوی </a:t>
            </a:r>
            <a:r>
              <a:rPr lang="en-US" dirty="0">
                <a:cs typeface="B Lotus" pitchFamily="2" charset="-78"/>
              </a:rPr>
              <a:t>Yahoo!</a:t>
            </a:r>
            <a:r>
              <a:rPr lang="fa-IR" dirty="0">
                <a:cs typeface="B Lotus" pitchFamily="2" charset="-78"/>
              </a:rPr>
              <a:t>، </a:t>
            </a:r>
            <a:r>
              <a:rPr lang="en-US" dirty="0">
                <a:cs typeface="B Lotus" pitchFamily="2" charset="-78"/>
              </a:rPr>
              <a:t>Live </a:t>
            </a:r>
            <a:r>
              <a:rPr lang="en-US" dirty="0" smtClean="0">
                <a:cs typeface="B Lotus" pitchFamily="2" charset="-78"/>
              </a:rPr>
              <a:t>Search</a:t>
            </a:r>
            <a:r>
              <a:rPr lang="fa-IR" dirty="0" smtClean="0">
                <a:cs typeface="B Lotus" pitchFamily="2" charset="-78"/>
              </a:rPr>
              <a:t> </a:t>
            </a:r>
            <a:r>
              <a:rPr lang="fa-IR" dirty="0">
                <a:cs typeface="B Lotus" pitchFamily="2" charset="-78"/>
              </a:rPr>
              <a:t>و </a:t>
            </a:r>
            <a:r>
              <a:rPr lang="en-US" dirty="0" err="1">
                <a:cs typeface="B Lotus" pitchFamily="2" charset="-78"/>
              </a:rPr>
              <a:t>Exalead</a:t>
            </a:r>
            <a:r>
              <a:rPr lang="fa-IR" dirty="0">
                <a:cs typeface="B Lotus" pitchFamily="2" charset="-78"/>
              </a:rPr>
              <a:t> بدست </a:t>
            </a:r>
            <a:r>
              <a:rPr lang="fa-IR" dirty="0" smtClean="0">
                <a:cs typeface="B Lotus" pitchFamily="2" charset="-78"/>
              </a:rPr>
              <a:t>می</a:t>
            </a:r>
            <a:r>
              <a:rPr lang="en-US" dirty="0" smtClean="0">
                <a:cs typeface="B Lotus" pitchFamily="2" charset="-78"/>
              </a:rPr>
              <a:t> </a:t>
            </a:r>
            <a:r>
              <a:rPr lang="fa-IR" dirty="0" smtClean="0">
                <a:cs typeface="B Lotus" pitchFamily="2" charset="-78"/>
              </a:rPr>
              <a:t>آید</a:t>
            </a:r>
            <a:r>
              <a:rPr lang="fa-IR" dirty="0">
                <a:cs typeface="B Lotus" pitchFamily="2" charset="-78"/>
              </a:rPr>
              <a:t>. نتایج جستجو نرمالیزه لگاریتیم به عدد 1 برای ماکزیمم نتایج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 </a:t>
            </a:r>
            <a:r>
              <a:rPr lang="fa-IR" dirty="0">
                <a:cs typeface="B Lotus" pitchFamily="2" charset="-78"/>
              </a:rPr>
              <a:t>و سپس ترکیب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a:t>
            </a:r>
            <a:r>
              <a:rPr lang="fa-IR" dirty="0">
                <a:cs typeface="B Lotus" pitchFamily="2" charset="-78"/>
              </a:rPr>
              <a:t>.</a:t>
            </a:r>
            <a:endParaRPr lang="en-US" dirty="0">
              <a:cs typeface="B Lotus" pitchFamily="2" charset="-78"/>
            </a:endParaRPr>
          </a:p>
          <a:p>
            <a:pPr algn="just" rtl="1"/>
            <a:r>
              <a:rPr lang="fa-IR" b="1" u="sng" dirty="0">
                <a:cs typeface="B Lotus" pitchFamily="2" charset="-78"/>
              </a:rPr>
              <a:t>اندازه (</a:t>
            </a:r>
            <a:r>
              <a:rPr lang="en-US" b="1" u="sng" dirty="0">
                <a:cs typeface="B Lotus" pitchFamily="2" charset="-78"/>
              </a:rPr>
              <a:t>Size</a:t>
            </a:r>
            <a:r>
              <a:rPr lang="fa-IR" b="1" u="sng" dirty="0">
                <a:cs typeface="B Lotus" pitchFamily="2" charset="-78"/>
              </a:rPr>
              <a:t>):</a:t>
            </a:r>
            <a:r>
              <a:rPr lang="fa-IR" u="sng" dirty="0">
                <a:cs typeface="B Lotus" pitchFamily="2" charset="-78"/>
              </a:rPr>
              <a:t> </a:t>
            </a:r>
            <a:r>
              <a:rPr lang="fa-IR" dirty="0">
                <a:cs typeface="B Lotus" pitchFamily="2" charset="-78"/>
              </a:rPr>
              <a:t>تعداد صفحاتی که از چهار موتور جستجوی </a:t>
            </a:r>
            <a:r>
              <a:rPr lang="en-US" dirty="0">
                <a:cs typeface="B Lotus" pitchFamily="2" charset="-78"/>
              </a:rPr>
              <a:t>Google</a:t>
            </a:r>
            <a:r>
              <a:rPr lang="fa-IR" dirty="0">
                <a:cs typeface="B Lotus" pitchFamily="2" charset="-78"/>
              </a:rPr>
              <a:t> و </a:t>
            </a:r>
            <a:r>
              <a:rPr lang="en-US" dirty="0">
                <a:cs typeface="B Lotus" pitchFamily="2" charset="-78"/>
              </a:rPr>
              <a:t>Yahoo</a:t>
            </a:r>
            <a:r>
              <a:rPr lang="fa-IR" dirty="0">
                <a:cs typeface="B Lotus" pitchFamily="2" charset="-78"/>
              </a:rPr>
              <a:t> و </a:t>
            </a:r>
            <a:r>
              <a:rPr lang="en-US" dirty="0">
                <a:cs typeface="B Lotus" pitchFamily="2" charset="-78"/>
              </a:rPr>
              <a:t>Live</a:t>
            </a:r>
            <a:r>
              <a:rPr lang="fa-IR" dirty="0">
                <a:cs typeface="B Lotus" pitchFamily="2" charset="-78"/>
              </a:rPr>
              <a:t> و </a:t>
            </a:r>
            <a:r>
              <a:rPr lang="en-US" dirty="0" err="1">
                <a:cs typeface="B Lotus" pitchFamily="2" charset="-78"/>
              </a:rPr>
              <a:t>Exalead</a:t>
            </a:r>
            <a:r>
              <a:rPr lang="fa-IR" dirty="0">
                <a:cs typeface="B Lotus" pitchFamily="2" charset="-78"/>
              </a:rPr>
              <a:t> بدست </a:t>
            </a:r>
            <a:r>
              <a:rPr lang="fa-IR" dirty="0" smtClean="0">
                <a:cs typeface="B Lotus" pitchFamily="2" charset="-78"/>
              </a:rPr>
              <a:t>می</a:t>
            </a:r>
            <a:r>
              <a:rPr lang="en-US" dirty="0" smtClean="0">
                <a:cs typeface="B Lotus" pitchFamily="2" charset="-78"/>
              </a:rPr>
              <a:t> </a:t>
            </a:r>
            <a:r>
              <a:rPr lang="fa-IR" dirty="0" smtClean="0">
                <a:cs typeface="B Lotus" pitchFamily="2" charset="-78"/>
              </a:rPr>
              <a:t>آید</a:t>
            </a:r>
            <a:r>
              <a:rPr lang="fa-IR" dirty="0">
                <a:cs typeface="B Lotus" pitchFamily="2" charset="-78"/>
              </a:rPr>
              <a:t>. نتایج نرمالیزه لگاریتمی به عدد 1 برای ماکزیمم نتایج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a:t>
            </a:r>
            <a:r>
              <a:rPr lang="fa-IR" dirty="0">
                <a:cs typeface="B Lotus" pitchFamily="2" charset="-78"/>
              </a:rPr>
              <a:t>. سپس برای هر دامنه اینترنتی، نتیجه مینیمم و ماکزیمم حذف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 </a:t>
            </a:r>
            <a:r>
              <a:rPr lang="fa-IR" dirty="0">
                <a:cs typeface="B Lotus" pitchFamily="2" charset="-78"/>
              </a:rPr>
              <a:t>و باقی نتایج جمع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a:t>
            </a:r>
            <a:r>
              <a:rPr lang="fa-IR" dirty="0">
                <a:cs typeface="B Lotus" pitchFamily="2" charset="-78"/>
              </a:rPr>
              <a:t>.</a:t>
            </a:r>
            <a:endParaRPr lang="en-US" dirty="0">
              <a:cs typeface="B Lotus" pitchFamily="2" charset="-78"/>
            </a:endParaRPr>
          </a:p>
          <a:p>
            <a:pPr algn="just" rtl="1"/>
            <a:r>
              <a:rPr lang="fa-IR" b="1" u="sng" dirty="0">
                <a:cs typeface="B Lotus" pitchFamily="2" charset="-78"/>
              </a:rPr>
              <a:t>فایلهای غنی (</a:t>
            </a:r>
            <a:r>
              <a:rPr lang="en-US" b="1" u="sng" dirty="0">
                <a:cs typeface="B Lotus" pitchFamily="2" charset="-78"/>
              </a:rPr>
              <a:t>Rich Files</a:t>
            </a:r>
            <a:r>
              <a:rPr lang="fa-IR" b="1" u="sng" dirty="0">
                <a:cs typeface="B Lotus" pitchFamily="2" charset="-78"/>
              </a:rPr>
              <a:t>):</a:t>
            </a:r>
            <a:r>
              <a:rPr lang="fa-IR" dirty="0">
                <a:cs typeface="B Lotus" pitchFamily="2" charset="-78"/>
              </a:rPr>
              <a:t> فایلهای مرتبط به مسائل دانشگاهی که با فرمتهای </a:t>
            </a:r>
            <a:r>
              <a:rPr lang="en-US" dirty="0">
                <a:cs typeface="B Lotus" pitchFamily="2" charset="-78"/>
              </a:rPr>
              <a:t>PDF</a:t>
            </a:r>
            <a:r>
              <a:rPr lang="fa-IR" dirty="0">
                <a:cs typeface="B Lotus" pitchFamily="2" charset="-78"/>
              </a:rPr>
              <a:t>، </a:t>
            </a:r>
            <a:r>
              <a:rPr lang="en-US" dirty="0">
                <a:cs typeface="B Lotus" pitchFamily="2" charset="-78"/>
              </a:rPr>
              <a:t>PS</a:t>
            </a:r>
            <a:r>
              <a:rPr lang="fa-IR" dirty="0">
                <a:cs typeface="B Lotus" pitchFamily="2" charset="-78"/>
              </a:rPr>
              <a:t>، </a:t>
            </a:r>
            <a:r>
              <a:rPr lang="en-US" dirty="0">
                <a:cs typeface="B Lotus" pitchFamily="2" charset="-78"/>
              </a:rPr>
              <a:t>DOC</a:t>
            </a:r>
            <a:r>
              <a:rPr lang="fa-IR" dirty="0">
                <a:cs typeface="B Lotus" pitchFamily="2" charset="-78"/>
              </a:rPr>
              <a:t> و </a:t>
            </a:r>
            <a:r>
              <a:rPr lang="en-US" dirty="0">
                <a:cs typeface="B Lotus" pitchFamily="2" charset="-78"/>
              </a:rPr>
              <a:t>PPT</a:t>
            </a:r>
            <a:r>
              <a:rPr lang="fa-IR" dirty="0">
                <a:cs typeface="B Lotus" pitchFamily="2" charset="-78"/>
              </a:rPr>
              <a:t> بر روی سایت وجود دارند با استفاده از </a:t>
            </a:r>
            <a:r>
              <a:rPr lang="en-US" dirty="0">
                <a:cs typeface="B Lotus" pitchFamily="2" charset="-78"/>
              </a:rPr>
              <a:t>Google</a:t>
            </a:r>
            <a:r>
              <a:rPr lang="fa-IR" dirty="0">
                <a:cs typeface="B Lotus" pitchFamily="2" charset="-78"/>
              </a:rPr>
              <a:t> لیست شده و پس از نرمالیزه شدن مانند متدهای قبلی، محاسبه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شوند</a:t>
            </a:r>
            <a:r>
              <a:rPr lang="fa-IR" dirty="0">
                <a:cs typeface="B Lotus" pitchFamily="2" charset="-78"/>
              </a:rPr>
              <a:t>.</a:t>
            </a:r>
            <a:endParaRPr lang="en-US" dirty="0">
              <a:cs typeface="B Lotus" pitchFamily="2" charset="-78"/>
            </a:endParaRPr>
          </a:p>
          <a:p>
            <a:pPr algn="just" rtl="1"/>
            <a:r>
              <a:rPr lang="fa-IR" b="1" u="sng" dirty="0">
                <a:cs typeface="B Lotus" pitchFamily="2" charset="-78"/>
              </a:rPr>
              <a:t>پژوهشگر (</a:t>
            </a:r>
            <a:r>
              <a:rPr lang="en-US" b="1" u="sng" dirty="0">
                <a:cs typeface="B Lotus" pitchFamily="2" charset="-78"/>
              </a:rPr>
              <a:t>Scholar</a:t>
            </a:r>
            <a:r>
              <a:rPr lang="fa-IR" b="1" u="sng" dirty="0">
                <a:cs typeface="B Lotus" pitchFamily="2" charset="-78"/>
              </a:rPr>
              <a:t>):</a:t>
            </a:r>
            <a:r>
              <a:rPr lang="fa-IR" dirty="0">
                <a:cs typeface="B Lotus" pitchFamily="2" charset="-78"/>
              </a:rPr>
              <a:t> پژوهشگر </a:t>
            </a:r>
            <a:r>
              <a:rPr lang="en-US" dirty="0">
                <a:cs typeface="B Lotus" pitchFamily="2" charset="-78"/>
              </a:rPr>
              <a:t>Google</a:t>
            </a:r>
            <a:r>
              <a:rPr lang="fa-IR" dirty="0">
                <a:cs typeface="B Lotus" pitchFamily="2" charset="-78"/>
              </a:rPr>
              <a:t> امکان لیست کردن تعداد ارجاعات به و مقالات یک دامنه دانشگاهی را دارد. این معیار نیز در نتایج لحاظ شده است.</a:t>
            </a:r>
            <a:endParaRPr lang="en-US" dirty="0">
              <a:cs typeface="B Lotus" pitchFamily="2" charset="-78"/>
            </a:endParaRPr>
          </a:p>
          <a:p>
            <a:pPr marL="342900" indent="-342900" algn="just" rtl="1">
              <a:lnSpc>
                <a:spcPct val="150000"/>
              </a:lnSpc>
              <a:spcBef>
                <a:spcPct val="20000"/>
              </a:spcBef>
            </a:pPr>
            <a:endParaRPr lang="en-US" dirty="0"/>
          </a:p>
          <a:p>
            <a:pPr marL="342900" lvl="0" indent="-342900" algn="just" rtl="1">
              <a:lnSpc>
                <a:spcPct val="150000"/>
              </a:lnSpc>
              <a:spcBef>
                <a:spcPct val="20000"/>
              </a:spcBef>
            </a:pPr>
            <a:endParaRPr kumimoji="0" lang="uk-UA"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fa-IR" sz="20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ahoma" charset="0"/>
                <a:ea typeface="+mj-ea"/>
                <a:cs typeface="B Traffic" pitchFamily="2" charset="-78"/>
              </a:rPr>
              <a:t>متدولوژی</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6072198" y="2285992"/>
            <a:ext cx="2357454" cy="4383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just" rtl="1">
              <a:lnSpc>
                <a:spcPct val="150000"/>
              </a:lnSpc>
              <a:spcBef>
                <a:spcPct val="20000"/>
              </a:spcBef>
            </a:pPr>
            <a:r>
              <a:rPr lang="fa-IR" sz="1400" dirty="0" smtClean="0">
                <a:cs typeface="B Lotus" pitchFamily="2" charset="-78"/>
              </a:rPr>
              <a:t>این </a:t>
            </a:r>
            <a:r>
              <a:rPr lang="fa-IR" sz="1400" dirty="0">
                <a:cs typeface="B Lotus" pitchFamily="2" charset="-78"/>
              </a:rPr>
              <a:t>لیست شامل 13 دانشگاه دیگر </a:t>
            </a:r>
            <a:r>
              <a:rPr lang="fa-IR" sz="1400" dirty="0" smtClean="0">
                <a:cs typeface="B Lotus" pitchFamily="2" charset="-78"/>
              </a:rPr>
              <a:t>از</a:t>
            </a:r>
            <a:r>
              <a:rPr lang="en-US" sz="1400" dirty="0" smtClean="0">
                <a:cs typeface="B Lotus" pitchFamily="2" charset="-78"/>
              </a:rPr>
              <a:t> </a:t>
            </a:r>
            <a:r>
              <a:rPr lang="fa-IR" sz="1400" dirty="0" smtClean="0">
                <a:cs typeface="B Lotus" pitchFamily="2" charset="-78"/>
              </a:rPr>
              <a:t>ایران </a:t>
            </a:r>
            <a:r>
              <a:rPr lang="fa-IR" sz="1400" dirty="0">
                <a:cs typeface="B Lotus" pitchFamily="2" charset="-78"/>
              </a:rPr>
              <a:t>تا رتبه 4916 </a:t>
            </a:r>
            <a:r>
              <a:rPr lang="fa-IR" sz="1400" dirty="0" smtClean="0">
                <a:cs typeface="B Lotus" pitchFamily="2" charset="-78"/>
              </a:rPr>
              <a:t>می</a:t>
            </a:r>
            <a:r>
              <a:rPr lang="en-US" sz="1400" dirty="0" smtClean="0">
                <a:cs typeface="B Lotus" pitchFamily="2" charset="-78"/>
              </a:rPr>
              <a:t> </a:t>
            </a:r>
            <a:r>
              <a:rPr lang="fa-IR" sz="1400" dirty="0" smtClean="0">
                <a:cs typeface="B Lotus" pitchFamily="2" charset="-78"/>
              </a:rPr>
              <a:t>شد </a:t>
            </a:r>
            <a:r>
              <a:rPr lang="fa-IR" sz="1400" dirty="0">
                <a:cs typeface="B Lotus" pitchFamily="2" charset="-78"/>
              </a:rPr>
              <a:t>که مابقی آن آورده نشد.</a:t>
            </a:r>
            <a:endParaRPr lang="en-US" sz="1400" dirty="0">
              <a:cs typeface="B Lotus" pitchFamily="2" charset="-78"/>
            </a:endParaRPr>
          </a:p>
          <a:p>
            <a:pPr marL="342900" lvl="0" indent="-342900" algn="just" rtl="1">
              <a:lnSpc>
                <a:spcPct val="150000"/>
              </a:lnSpc>
              <a:spcBef>
                <a:spcPct val="20000"/>
              </a:spcBef>
            </a:pPr>
            <a:endParaRPr kumimoji="0" lang="uk-UA" sz="1400"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graphicFrame>
        <p:nvGraphicFramePr>
          <p:cNvPr id="6" name="Table 5"/>
          <p:cNvGraphicFramePr>
            <a:graphicFrameLocks noGrp="1"/>
          </p:cNvGraphicFramePr>
          <p:nvPr/>
        </p:nvGraphicFramePr>
        <p:xfrm>
          <a:off x="428596" y="2214554"/>
          <a:ext cx="5546329" cy="4422098"/>
        </p:xfrm>
        <a:graphic>
          <a:graphicData uri="http://schemas.openxmlformats.org/drawingml/2006/table">
            <a:tbl>
              <a:tblPr rtl="1"/>
              <a:tblGrid>
                <a:gridCol w="628393"/>
                <a:gridCol w="2126376"/>
                <a:gridCol w="697890"/>
                <a:gridCol w="697890"/>
                <a:gridCol w="697890"/>
                <a:gridCol w="697890"/>
              </a:tblGrid>
              <a:tr h="650240">
                <a:tc>
                  <a:txBody>
                    <a:bodyPr/>
                    <a:lstStyle/>
                    <a:p>
                      <a:pPr marL="0" marR="0" algn="ctr" rtl="1">
                        <a:lnSpc>
                          <a:spcPct val="115000"/>
                        </a:lnSpc>
                        <a:spcBef>
                          <a:spcPts val="0"/>
                        </a:spcBef>
                        <a:spcAft>
                          <a:spcPts val="0"/>
                        </a:spcAft>
                      </a:pPr>
                      <a:r>
                        <a:rPr lang="fa-IR" sz="1400" b="1" dirty="0">
                          <a:latin typeface="Calibri"/>
                          <a:ea typeface="Calibri"/>
                          <a:cs typeface="B Nazanin"/>
                        </a:rPr>
                        <a:t>رتبه</a:t>
                      </a:r>
                      <a:endParaRPr lang="en-US" sz="1050" dirty="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a:latin typeface="Calibri"/>
                          <a:ea typeface="Calibri"/>
                          <a:cs typeface="B Nazanin"/>
                        </a:rPr>
                        <a:t>دانشگاه</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اندازه</a:t>
                      </a:r>
                      <a:br>
                        <a:rPr lang="fa-IR" sz="1400" b="1">
                          <a:latin typeface="Calibri"/>
                          <a:ea typeface="Calibri"/>
                          <a:cs typeface="B Nazanin"/>
                        </a:rPr>
                      </a:br>
                      <a:r>
                        <a:rPr lang="en-US" sz="1400">
                          <a:latin typeface="Calibri"/>
                          <a:ea typeface="Calibri"/>
                          <a:cs typeface="B Nazanin"/>
                        </a:rPr>
                        <a:t>Size</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نمایانی</a:t>
                      </a:r>
                      <a:br>
                        <a:rPr lang="fa-IR" sz="1400" b="1">
                          <a:latin typeface="Calibri"/>
                          <a:ea typeface="Calibri"/>
                          <a:cs typeface="B Nazanin"/>
                        </a:rPr>
                      </a:br>
                      <a:r>
                        <a:rPr lang="en-US" sz="1200">
                          <a:latin typeface="Calibri"/>
                          <a:ea typeface="Calibri"/>
                          <a:cs typeface="B Nazanin"/>
                        </a:rPr>
                        <a:t>Visibillity</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050" b="1">
                          <a:latin typeface="Calibri"/>
                          <a:ea typeface="Calibri"/>
                          <a:cs typeface="B Nazanin"/>
                        </a:rPr>
                        <a:t>فایلهای­ غنی</a:t>
                      </a:r>
                      <a:br>
                        <a:rPr lang="fa-IR" sz="1050" b="1">
                          <a:latin typeface="Calibri"/>
                          <a:ea typeface="Calibri"/>
                          <a:cs typeface="B Nazanin"/>
                        </a:rPr>
                      </a:br>
                      <a:r>
                        <a:rPr lang="en-US" sz="1050">
                          <a:latin typeface="Calibri"/>
                          <a:ea typeface="Calibri"/>
                          <a:cs typeface="B Nazanin"/>
                        </a:rPr>
                        <a:t>Rich</a:t>
                      </a:r>
                      <a:r>
                        <a:rPr lang="en-US" sz="1050" b="1">
                          <a:latin typeface="Calibri"/>
                          <a:ea typeface="Calibri"/>
                          <a:cs typeface="B Nazanin"/>
                        </a:rPr>
                        <a:t> </a:t>
                      </a:r>
                      <a:r>
                        <a:rPr lang="en-US" sz="1050">
                          <a:latin typeface="Calibri"/>
                          <a:ea typeface="Calibri"/>
                          <a:cs typeface="B Nazanin"/>
                        </a:rPr>
                        <a:t>Files</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پژوهشگر</a:t>
                      </a:r>
                      <a:br>
                        <a:rPr lang="fa-IR" sz="1400" b="1">
                          <a:latin typeface="Calibri"/>
                          <a:ea typeface="Calibri"/>
                          <a:cs typeface="B Nazanin"/>
                        </a:rPr>
                      </a:br>
                      <a:r>
                        <a:rPr lang="en-US" sz="1400">
                          <a:latin typeface="Calibri"/>
                          <a:ea typeface="Calibri"/>
                          <a:cs typeface="B Nazanin"/>
                        </a:rPr>
                        <a:t>Scholar</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0"/>
                        </a:spcAft>
                      </a:pPr>
                      <a:r>
                        <a:rPr lang="fa-IR" sz="1200">
                          <a:latin typeface="Calibri"/>
                          <a:ea typeface="Calibri"/>
                          <a:cs typeface="B Nazanin"/>
                        </a:rPr>
                        <a:t>1083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dirty="0">
                          <a:latin typeface="Calibri"/>
                          <a:ea typeface="Calibri"/>
                          <a:cs typeface="B Nazanin"/>
                        </a:rPr>
                        <a:t>دانشگاه تهران</a:t>
                      </a:r>
                      <a:endParaRPr lang="en-US" sz="1050" dirty="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1469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1509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731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678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1869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شریف</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dirty="0">
                          <a:latin typeface="Calibri"/>
                          <a:ea typeface="Calibri"/>
                          <a:cs typeface="B Nazanin"/>
                        </a:rPr>
                        <a:t>2869</a:t>
                      </a:r>
                      <a:endParaRPr lang="en-US" sz="1050" dirty="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2168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1747</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1995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2085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علوم پزشکی اصفهان</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2145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3085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2730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543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2132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علوم پزشکی تهران</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1422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3822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1961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138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2169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شیراز</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3273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2765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2810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639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2275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موسسه­ مطالعات ریاضیات و فیریک (</a:t>
                      </a:r>
                      <a:r>
                        <a:rPr lang="en-US" sz="1200">
                          <a:latin typeface="Calibri"/>
                          <a:ea typeface="Calibri"/>
                          <a:cs typeface="B Nazanin"/>
                        </a:rPr>
                        <a:t>IPM</a:t>
                      </a:r>
                      <a:r>
                        <a:rPr lang="fa-IR" sz="1200">
                          <a:latin typeface="Calibri"/>
                          <a:ea typeface="Calibri"/>
                          <a:cs typeface="B Nazanin"/>
                        </a:rPr>
                        <a:t>)</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3903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2420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2453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2150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2659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علم و صنعت ایران</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2097</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4152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2587</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1558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2752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اصفهان</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3611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2880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3211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3720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2762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صنعتی امیرکبیر</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5268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3235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1706</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1882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2777</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فردوسی مشهد</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2751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4155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1730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2238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2851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تربیت مدرس</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2458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4195</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3346</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1353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2888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صنعتی خواجه نصیر طوسی</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4903</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3066</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3278</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2200</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a:latin typeface="Calibri"/>
                          <a:ea typeface="Calibri"/>
                          <a:cs typeface="B Nazanin"/>
                        </a:rPr>
                        <a:t>3071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دانشگاه علوم پزشکی شیراز</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3101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4904</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2292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a:latin typeface="Calibri"/>
                          <a:ea typeface="Calibri"/>
                          <a:cs typeface="B Nazanin"/>
                        </a:rPr>
                        <a:t>911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92">
                <a:tc>
                  <a:txBody>
                    <a:bodyPr/>
                    <a:lstStyle/>
                    <a:p>
                      <a:pPr marL="0" marR="0" algn="ctr" rtl="1">
                        <a:lnSpc>
                          <a:spcPct val="115000"/>
                        </a:lnSpc>
                        <a:spcBef>
                          <a:spcPts val="0"/>
                        </a:spcBef>
                        <a:spcAft>
                          <a:spcPts val="1000"/>
                        </a:spcAft>
                      </a:pPr>
                      <a:r>
                        <a:rPr lang="fa-IR" sz="1200" b="1">
                          <a:latin typeface="Calibri"/>
                          <a:ea typeface="Calibri"/>
                          <a:cs typeface="B Nazanin"/>
                        </a:rPr>
                        <a:t>3081</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b="1">
                          <a:latin typeface="Calibri"/>
                          <a:ea typeface="Calibri"/>
                          <a:cs typeface="B Nazanin"/>
                        </a:rPr>
                        <a:t>دانشگاه شهید بهشتی تهران</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b="1">
                          <a:latin typeface="Calibri"/>
                          <a:ea typeface="Calibri"/>
                          <a:cs typeface="B Nazanin"/>
                        </a:rPr>
                        <a:t>2599</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b="1">
                          <a:latin typeface="Calibri"/>
                          <a:ea typeface="Calibri"/>
                          <a:cs typeface="B Nazanin"/>
                        </a:rPr>
                        <a:t>2742</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b="1">
                          <a:latin typeface="Calibri"/>
                          <a:ea typeface="Calibri"/>
                          <a:cs typeface="B Nazanin"/>
                        </a:rPr>
                        <a:t>5696</a:t>
                      </a:r>
                      <a:endParaRPr lang="en-US" sz="105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1200" b="1" dirty="0">
                          <a:latin typeface="Calibri"/>
                          <a:ea typeface="Calibri"/>
                          <a:cs typeface="B Nazanin"/>
                        </a:rPr>
                        <a:t>5443</a:t>
                      </a:r>
                      <a:endParaRPr lang="en-US" sz="1050" dirty="0">
                        <a:latin typeface="Calibri"/>
                        <a:ea typeface="Calibri"/>
                        <a:cs typeface="Arial"/>
                      </a:endParaRPr>
                    </a:p>
                  </a:txBody>
                  <a:tcPr marL="67161" marR="67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900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299010"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دانشگاه</a:t>
            </a:r>
            <a:r>
              <a:rPr kumimoji="0" lang="fa-IR" sz="2000" b="1" i="0" u="none" strike="noStrike" kern="0" cap="none" spc="0" normalizeH="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 در قاره</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graphicFrame>
        <p:nvGraphicFramePr>
          <p:cNvPr id="6" name="Table 5"/>
          <p:cNvGraphicFramePr>
            <a:graphicFrameLocks noGrp="1"/>
          </p:cNvGraphicFramePr>
          <p:nvPr/>
        </p:nvGraphicFramePr>
        <p:xfrm>
          <a:off x="1071538" y="2857496"/>
          <a:ext cx="5870575" cy="2103120"/>
        </p:xfrm>
        <a:graphic>
          <a:graphicData uri="http://schemas.openxmlformats.org/drawingml/2006/table">
            <a:tbl>
              <a:tblPr rtl="1"/>
              <a:tblGrid>
                <a:gridCol w="1956435"/>
                <a:gridCol w="1957070"/>
                <a:gridCol w="1957070"/>
              </a:tblGrid>
              <a:tr h="141605">
                <a:tc>
                  <a:txBody>
                    <a:bodyPr/>
                    <a:lstStyle/>
                    <a:p>
                      <a:pPr marL="0" marR="0" algn="ctr" rtl="1">
                        <a:lnSpc>
                          <a:spcPct val="115000"/>
                        </a:lnSpc>
                        <a:spcBef>
                          <a:spcPts val="0"/>
                        </a:spcBef>
                        <a:spcAft>
                          <a:spcPts val="0"/>
                        </a:spcAft>
                      </a:pPr>
                      <a:r>
                        <a:rPr lang="fa-IR" sz="2000" b="1" dirty="0">
                          <a:solidFill>
                            <a:srgbClr val="FFFFFF"/>
                          </a:solidFill>
                          <a:latin typeface="Calibri"/>
                          <a:ea typeface="Calibri"/>
                          <a:cs typeface="B Nazanin"/>
                        </a:rPr>
                        <a:t>قاره</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fa-IR" sz="2000" b="1">
                          <a:solidFill>
                            <a:srgbClr val="FFFFFF"/>
                          </a:solidFill>
                          <a:latin typeface="Calibri"/>
                          <a:ea typeface="Calibri"/>
                          <a:cs typeface="B Nazanin"/>
                        </a:rPr>
                        <a:t>تعداد کشورها</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fa-IR" sz="2000" b="1" dirty="0">
                          <a:solidFill>
                            <a:srgbClr val="FFFFFF"/>
                          </a:solidFill>
                          <a:latin typeface="Calibri"/>
                          <a:ea typeface="Calibri"/>
                          <a:cs typeface="B Nazanin"/>
                        </a:rPr>
                        <a:t>تعداد </a:t>
                      </a:r>
                      <a:r>
                        <a:rPr lang="fa-IR" sz="2000" b="1" dirty="0" smtClean="0">
                          <a:solidFill>
                            <a:srgbClr val="FFFFFF"/>
                          </a:solidFill>
                          <a:latin typeface="Calibri"/>
                          <a:ea typeface="Calibri"/>
                          <a:cs typeface="B Nazanin"/>
                        </a:rPr>
                        <a:t>دانشگاه ها</a:t>
                      </a:r>
                      <a:endParaRPr lang="en-US" sz="2000" dirty="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53035">
                <a:tc>
                  <a:txBody>
                    <a:bodyPr/>
                    <a:lstStyle/>
                    <a:p>
                      <a:pPr marL="0" marR="0" algn="ctr" rtl="1">
                        <a:lnSpc>
                          <a:spcPct val="115000"/>
                        </a:lnSpc>
                        <a:spcBef>
                          <a:spcPts val="0"/>
                        </a:spcBef>
                        <a:spcAft>
                          <a:spcPts val="0"/>
                        </a:spcAft>
                      </a:pPr>
                      <a:r>
                        <a:rPr lang="fa-IR" sz="2000" b="1">
                          <a:latin typeface="Calibri"/>
                          <a:ea typeface="Calibri"/>
                          <a:cs typeface="B Nazanin"/>
                        </a:rPr>
                        <a:t>اروپا</a:t>
                      </a:r>
                      <a:endParaRPr lang="en-US"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57</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3988</a:t>
                      </a:r>
                      <a:endParaRPr lang="en-US" sz="20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745">
                <a:tc>
                  <a:txBody>
                    <a:bodyPr/>
                    <a:lstStyle/>
                    <a:p>
                      <a:pPr marL="0" marR="0" algn="ctr" rtl="1">
                        <a:lnSpc>
                          <a:spcPct val="115000"/>
                        </a:lnSpc>
                        <a:spcBef>
                          <a:spcPts val="0"/>
                        </a:spcBef>
                        <a:spcAft>
                          <a:spcPts val="0"/>
                        </a:spcAft>
                      </a:pPr>
                      <a:r>
                        <a:rPr lang="fa-IR" sz="2000" b="1">
                          <a:latin typeface="Calibri"/>
                          <a:ea typeface="Calibri"/>
                          <a:cs typeface="B Nazanin"/>
                        </a:rPr>
                        <a:t>آسیا</a:t>
                      </a:r>
                      <a:endParaRPr lang="en-US"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47</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3456</a:t>
                      </a:r>
                      <a:endParaRPr lang="en-US" sz="20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5">
                <a:tc>
                  <a:txBody>
                    <a:bodyPr/>
                    <a:lstStyle/>
                    <a:p>
                      <a:pPr marL="0" marR="0" algn="ctr" rtl="1">
                        <a:lnSpc>
                          <a:spcPct val="115000"/>
                        </a:lnSpc>
                        <a:spcBef>
                          <a:spcPts val="0"/>
                        </a:spcBef>
                        <a:spcAft>
                          <a:spcPts val="0"/>
                        </a:spcAft>
                      </a:pPr>
                      <a:r>
                        <a:rPr lang="fa-IR" sz="2000" b="1">
                          <a:latin typeface="Calibri"/>
                          <a:ea typeface="Calibri"/>
                          <a:cs typeface="B Nazanin"/>
                        </a:rPr>
                        <a:t>آمریکا</a:t>
                      </a:r>
                      <a:endParaRPr lang="en-US"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52</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5022</a:t>
                      </a:r>
                      <a:endParaRPr lang="en-US" sz="20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05">
                <a:tc>
                  <a:txBody>
                    <a:bodyPr/>
                    <a:lstStyle/>
                    <a:p>
                      <a:pPr marL="0" marR="0" algn="ctr" rtl="1">
                        <a:lnSpc>
                          <a:spcPct val="115000"/>
                        </a:lnSpc>
                        <a:spcBef>
                          <a:spcPts val="0"/>
                        </a:spcBef>
                        <a:spcAft>
                          <a:spcPts val="0"/>
                        </a:spcAft>
                      </a:pPr>
                      <a:r>
                        <a:rPr lang="fa-IR" sz="2000" b="1">
                          <a:latin typeface="Calibri"/>
                          <a:ea typeface="Calibri"/>
                          <a:cs typeface="B Nazanin"/>
                        </a:rPr>
                        <a:t>آفریقا</a:t>
                      </a:r>
                      <a:endParaRPr lang="en-US"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58</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512</a:t>
                      </a:r>
                      <a:endParaRPr lang="en-US" sz="20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175">
                <a:tc>
                  <a:txBody>
                    <a:bodyPr/>
                    <a:lstStyle/>
                    <a:p>
                      <a:pPr marL="0" marR="0" algn="ctr" rtl="1">
                        <a:lnSpc>
                          <a:spcPct val="115000"/>
                        </a:lnSpc>
                        <a:spcBef>
                          <a:spcPts val="0"/>
                        </a:spcBef>
                        <a:spcAft>
                          <a:spcPts val="0"/>
                        </a:spcAft>
                      </a:pPr>
                      <a:r>
                        <a:rPr lang="fa-IR" sz="2000" b="1" dirty="0">
                          <a:latin typeface="Calibri"/>
                          <a:ea typeface="Calibri"/>
                          <a:cs typeface="B Nazanin"/>
                        </a:rPr>
                        <a:t>اقیانوسیه</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a:latin typeface="Calibri"/>
                          <a:ea typeface="Calibri"/>
                          <a:cs typeface="B Nazanin"/>
                        </a:rPr>
                        <a:t>26</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000" b="1" dirty="0">
                          <a:latin typeface="Calibri"/>
                          <a:ea typeface="Calibri"/>
                          <a:cs typeface="B Nazanin"/>
                        </a:rPr>
                        <a:t>96</a:t>
                      </a:r>
                      <a:endParaRPr lang="en-US" sz="2000" dirty="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105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301058"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1059" name="Rectangle 3"/>
          <p:cNvSpPr>
            <a:spLocks noChangeArrowheads="1"/>
          </p:cNvSpPr>
          <p:nvPr/>
        </p:nvSpPr>
        <p:spPr bwMode="auto">
          <a:xfrm>
            <a:off x="0" y="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smtClean="0">
                <a:ln>
                  <a:noFill/>
                </a:ln>
                <a:solidFill>
                  <a:schemeClr val="tx1"/>
                </a:solidFill>
                <a:effectLst/>
                <a:latin typeface="Arial" pitchFamily="34" charset="0"/>
                <a:ea typeface="Calibri" pitchFamily="34" charset="0"/>
                <a:cs typeface="Arial" pitchFamily="34" charset="0"/>
                <a:hlinkClick r:id=""/>
              </a:rPr>
              <a:t>[</a:t>
            </a:r>
            <a:r>
              <a:rPr kumimoji="0" lang="en-US" sz="1000" b="0" i="0" u="none" strike="noStrike" cap="none" normalizeH="0" baseline="30000" smtClean="0" bmk="">
                <a:ln>
                  <a:noFill/>
                </a:ln>
                <a:solidFill>
                  <a:schemeClr val="tx1"/>
                </a:solidFill>
                <a:effectLst/>
                <a:latin typeface="Arial" pitchFamily="34" charset="0"/>
                <a:ea typeface="Calibri" pitchFamily="34" charset="0"/>
                <a:cs typeface="Arial" pitchFamily="34" charset="0"/>
                <a:hlinkClick r:id=""/>
              </a:rPr>
              <a:t>i]</a:t>
            </a:r>
            <a:r>
              <a:rPr kumimoji="0" lang="en-US" sz="1000" b="0" i="0" u="none" strike="noStrike" cap="none" normalizeH="0" baseline="0" smtClean="0">
                <a:ln>
                  <a:noFill/>
                </a:ln>
                <a:solidFill>
                  <a:schemeClr val="tx1"/>
                </a:solidFill>
                <a:effectLst/>
                <a:latin typeface="Arial" pitchFamily="34" charset="0"/>
                <a:ea typeface="Calibri" pitchFamily="34" charset="0"/>
                <a:cs typeface="Arial" pitchFamily="34" charset="0"/>
              </a:rPr>
              <a:t> http://www.webometrics.info/university_by_country_select.asp?cont=asia_all</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285992"/>
            <a:ext cx="7929618" cy="4383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just" rtl="1">
              <a:lnSpc>
                <a:spcPct val="150000"/>
              </a:lnSpc>
              <a:spcBef>
                <a:spcPct val="20000"/>
              </a:spcBef>
              <a:buFont typeface="Arial" pitchFamily="34" charset="0"/>
              <a:buChar char="•"/>
            </a:pPr>
            <a:r>
              <a:rPr lang="fa-IR" dirty="0" smtClean="0">
                <a:cs typeface="B Lotus" pitchFamily="2" charset="-78"/>
              </a:rPr>
              <a:t>در مورد دانشگاه</a:t>
            </a:r>
            <a:r>
              <a:rPr lang="en-US" dirty="0" smtClean="0">
                <a:cs typeface="B Lotus" pitchFamily="2" charset="-78"/>
              </a:rPr>
              <a:t> </a:t>
            </a:r>
            <a:r>
              <a:rPr lang="fa-IR" dirty="0" smtClean="0">
                <a:cs typeface="B Lotus" pitchFamily="2" charset="-78"/>
              </a:rPr>
              <a:t> اصفهان و شریف، پژوهشگر گوگل کار خود را بهتر از تیم سایت دانشگاه در نمایاندن توانایی های آن انجام داده است! در مورد دانشگاه شهید بهشتی این مورد برعکس است.</a:t>
            </a:r>
          </a:p>
          <a:p>
            <a:pPr marL="342900" indent="-342900" algn="just" rtl="1">
              <a:lnSpc>
                <a:spcPct val="150000"/>
              </a:lnSpc>
              <a:spcBef>
                <a:spcPct val="20000"/>
              </a:spcBef>
              <a:buFont typeface="Arial" pitchFamily="34" charset="0"/>
              <a:buChar char="•"/>
            </a:pPr>
            <a:r>
              <a:rPr kumimoji="0" lang="fa-IR" i="0" strike="noStrike" kern="0" cap="none" spc="0" normalizeH="0" baseline="0" noProof="0" dirty="0" smtClean="0">
                <a:ln>
                  <a:noFill/>
                </a:ln>
                <a:solidFill>
                  <a:schemeClr val="tx1"/>
                </a:solidFill>
                <a:effectLst/>
                <a:uLnTx/>
                <a:uFillTx/>
                <a:latin typeface="+mn-lt"/>
                <a:cs typeface="B Lotus" pitchFamily="2" charset="-78"/>
              </a:rPr>
              <a:t>در</a:t>
            </a:r>
            <a:r>
              <a:rPr kumimoji="0" lang="fa-IR" i="0" strike="noStrike" kern="0" cap="none" spc="0" normalizeH="0" noProof="0" dirty="0" smtClean="0">
                <a:ln>
                  <a:noFill/>
                </a:ln>
                <a:solidFill>
                  <a:schemeClr val="tx1"/>
                </a:solidFill>
                <a:effectLst/>
                <a:uLnTx/>
                <a:uFillTx/>
                <a:latin typeface="+mn-lt"/>
                <a:cs typeface="B Lotus" pitchFamily="2" charset="-78"/>
              </a:rPr>
              <a:t> تمام موارد به غیر از دانشگاه بهشتی نمایانی سایت از رتبه کلی آن ضعیفتر است، که به دلیل فارسی بودن و عدم وجود نسخه معادل انگلیسی سایتهاست و ارجاعی به آنها وارد نیست.</a:t>
            </a:r>
          </a:p>
          <a:p>
            <a:pPr marL="342900" indent="-342900" algn="just" rtl="1">
              <a:lnSpc>
                <a:spcPct val="150000"/>
              </a:lnSpc>
              <a:spcBef>
                <a:spcPct val="20000"/>
              </a:spcBef>
              <a:buFont typeface="Arial" pitchFamily="34" charset="0"/>
              <a:buChar char="•"/>
            </a:pPr>
            <a:r>
              <a:rPr kumimoji="0" lang="fa-IR" i="0" strike="noStrike" kern="0" cap="none" spc="0" normalizeH="0" baseline="0" noProof="0" dirty="0" smtClean="0">
                <a:ln>
                  <a:noFill/>
                </a:ln>
                <a:solidFill>
                  <a:schemeClr val="tx1"/>
                </a:solidFill>
                <a:effectLst/>
                <a:uLnTx/>
                <a:uFillTx/>
                <a:latin typeface="+mn-lt"/>
                <a:cs typeface="B Lotus" pitchFamily="2" charset="-78"/>
              </a:rPr>
              <a:t>دانشگاه اول ایران یعنی دانشگاه تهران، رتبه 110 در آسیا را دارد اما آیا واقعا دانشگاه تهران 110 امین دانشگاه آسیاست؟</a:t>
            </a:r>
          </a:p>
          <a:p>
            <a:pPr marL="342900" indent="-342900" algn="just" rtl="1">
              <a:lnSpc>
                <a:spcPct val="150000"/>
              </a:lnSpc>
              <a:spcBef>
                <a:spcPct val="20000"/>
              </a:spcBef>
              <a:buFont typeface="Arial" pitchFamily="34" charset="0"/>
              <a:buChar char="•"/>
            </a:pPr>
            <a:r>
              <a:rPr lang="fa-IR" kern="0" dirty="0" smtClean="0">
                <a:latin typeface="+mn-lt"/>
                <a:cs typeface="B Lotus" pitchFamily="2" charset="-78"/>
              </a:rPr>
              <a:t>کم کاری و عدم توجه کافی به سایت اینترنتی دانشگاه بازخورد مستقیم و شدیدی را در جوامع بین المللی دارد. برای مثال دانشگاه </a:t>
            </a:r>
            <a:r>
              <a:rPr lang="en-US" kern="0" dirty="0" smtClean="0">
                <a:latin typeface="+mn-lt"/>
                <a:cs typeface="B Lotus" pitchFamily="2" charset="-78"/>
              </a:rPr>
              <a:t>MIT</a:t>
            </a:r>
            <a:r>
              <a:rPr lang="fa-IR" kern="0" dirty="0" smtClean="0">
                <a:latin typeface="+mn-lt"/>
                <a:cs typeface="B Lotus" pitchFamily="2" charset="-78"/>
              </a:rPr>
              <a:t> سایتی به شدت معمولی و ساده دارد ولی رتبه اول وبومتریکز را کسب کرده.</a:t>
            </a:r>
            <a:endParaRPr kumimoji="0" lang="uk-UA"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fa-IR" sz="20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ahoma" charset="0"/>
                <a:ea typeface="+mj-ea"/>
                <a:cs typeface="B Traffic" pitchFamily="2" charset="-78"/>
              </a:rPr>
              <a:t>تحلیل</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منابع</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3429000"/>
            <a:ext cx="7929618" cy="3240088"/>
          </a:xfrm>
          <a:prstGeom prst="rect">
            <a:avLst/>
          </a:prstGeom>
          <a:noFill/>
          <a:ln w="9525">
            <a:noFill/>
            <a:miter lim="800000"/>
            <a:headEnd/>
            <a:tailEnd/>
          </a:ln>
          <a:effectLst/>
        </p:spPr>
        <p:txBody>
          <a:bodyPr vert="horz" wrap="square" lIns="91440" tIns="45720" rIns="91440" bIns="45720" numCol="2" anchor="t" anchorCtr="0" compatLnSpc="1">
            <a:prstTxWarp prst="textNoShape">
              <a:avLst/>
            </a:prstTxWarp>
          </a:bodyPr>
          <a:lstStyle/>
          <a:p>
            <a:r>
              <a:rPr lang="en-US" sz="900" dirty="0" smtClean="0"/>
              <a:t>http</a:t>
            </a:r>
            <a:r>
              <a:rPr lang="en-US" sz="900" dirty="0"/>
              <a:t>://ed.sjtu.edu.cn/ranking.htm</a:t>
            </a:r>
          </a:p>
          <a:p>
            <a:r>
              <a:rPr lang="en-US" sz="900" dirty="0"/>
              <a:t>http://ranking.heeact.edu.tw/en-us/2008/TOP/100</a:t>
            </a:r>
          </a:p>
          <a:p>
            <a:r>
              <a:rPr lang="en-US" sz="900" dirty="0" err="1"/>
              <a:t>École</a:t>
            </a:r>
            <a:r>
              <a:rPr lang="en-US" sz="900" dirty="0"/>
              <a:t> </a:t>
            </a:r>
            <a:r>
              <a:rPr lang="en-US" sz="900" dirty="0" err="1"/>
              <a:t>nationale</a:t>
            </a:r>
            <a:r>
              <a:rPr lang="en-US" sz="900" dirty="0"/>
              <a:t> </a:t>
            </a:r>
            <a:r>
              <a:rPr lang="en-US" sz="900" dirty="0" err="1"/>
              <a:t>supérieure</a:t>
            </a:r>
            <a:r>
              <a:rPr lang="en-US" sz="900" dirty="0"/>
              <a:t> des mines de Paris</a:t>
            </a:r>
          </a:p>
          <a:p>
            <a:r>
              <a:rPr lang="en-US" sz="900" dirty="0"/>
              <a:t>http://www.arwu.org/rank2008/ARWU2008Methodology(EN).htm</a:t>
            </a:r>
          </a:p>
          <a:p>
            <a:r>
              <a:rPr lang="en-US" sz="900" dirty="0"/>
              <a:t>http://www.isihighlycited.com</a:t>
            </a:r>
          </a:p>
          <a:p>
            <a:r>
              <a:rPr lang="en-US" sz="900" dirty="0"/>
              <a:t>Articles published in Nature and Science. http://www.isiknowledge.com</a:t>
            </a:r>
          </a:p>
          <a:p>
            <a:r>
              <a:rPr lang="en-US" sz="900" dirty="0"/>
              <a:t>http://scientific.thomson.com/free/#mjl</a:t>
            </a:r>
          </a:p>
          <a:p>
            <a:r>
              <a:rPr lang="en-US" sz="900" dirty="0"/>
              <a:t>http://scientific.thomson.com/products/ssci/</a:t>
            </a:r>
          </a:p>
          <a:p>
            <a:r>
              <a:rPr lang="en-US" sz="900" dirty="0"/>
              <a:t>http://www.springerlink.com/content/5672012246786l8j/</a:t>
            </a:r>
          </a:p>
          <a:p>
            <a:r>
              <a:rPr lang="en-US" sz="900" dirty="0"/>
              <a:t>http://web.reed.edu/reed_magazine/nov1997/news/3.html</a:t>
            </a:r>
          </a:p>
          <a:p>
            <a:r>
              <a:rPr lang="en-US" sz="900" dirty="0"/>
              <a:t>http://www.theatlantic.com/doc/200511/shunning-college-rankings</a:t>
            </a:r>
          </a:p>
          <a:p>
            <a:r>
              <a:rPr lang="en-US" sz="900" dirty="0"/>
              <a:t>http://chronicle.com/che-data/articles.dir/art-43.dir/issue-21.dir/21a02702.htm</a:t>
            </a:r>
          </a:p>
          <a:p>
            <a:r>
              <a:rPr lang="en-US" sz="900" dirty="0"/>
              <a:t>http://www.insidehighered.com/views/2007/04/02/samarasekera</a:t>
            </a:r>
          </a:p>
          <a:p>
            <a:r>
              <a:rPr lang="en-US" sz="900" dirty="0"/>
              <a:t>http://education.guardian.co.uk/higher/worldwide/story/0,,1888151,00.html</a:t>
            </a:r>
          </a:p>
          <a:p>
            <a:r>
              <a:rPr lang="en-US" sz="900" dirty="0"/>
              <a:t>http://www.timesonline.co.uk/tol/life_and_style/education/student/news/article660845.ece</a:t>
            </a:r>
          </a:p>
          <a:p>
            <a:r>
              <a:rPr lang="en-US" sz="900" dirty="0"/>
              <a:t>http://masseynews.massey.ac.nz/2004/Press_Releases/11_11_04.html</a:t>
            </a:r>
          </a:p>
          <a:p>
            <a:r>
              <a:rPr lang="en-US" sz="900" dirty="0"/>
              <a:t>http://education.guardian.co.uk/higher/worldwide/story/0,,1888151,00.html</a:t>
            </a:r>
          </a:p>
          <a:p>
            <a:r>
              <a:rPr lang="en-US" sz="900" dirty="0"/>
              <a:t>http://media.uow.edu.au/news/2006/1006c/index.html</a:t>
            </a:r>
          </a:p>
          <a:p>
            <a:r>
              <a:rPr lang="en-US" sz="900" dirty="0"/>
              <a:t>http://www.timeshighereducation.co.uk/hybrid.asp?typeCode=155</a:t>
            </a:r>
          </a:p>
          <a:p>
            <a:r>
              <a:rPr lang="en-US" sz="900" dirty="0"/>
              <a:t>http://www.aus.ac.nz/branches/auckland/akld06/AUS-SP.pdf</a:t>
            </a:r>
          </a:p>
          <a:p>
            <a:r>
              <a:rPr lang="en-US" sz="900" dirty="0"/>
              <a:t>http://www.educationalpolicy.org/WIR/commentary/071109.html</a:t>
            </a:r>
          </a:p>
          <a:p>
            <a:r>
              <a:rPr lang="en-US" sz="900" dirty="0"/>
              <a:t>http://www.topuniversities.com/worlduniversityrankings/university_rankings_news/article/ thes_qs_world_university_rankings_2007_basic_explanation_of_key_enhancements_in_methodology_for_2/</a:t>
            </a:r>
          </a:p>
          <a:p>
            <a:r>
              <a:rPr lang="en-US" sz="900" dirty="0"/>
              <a:t>http://en.wikipedia.org/wiki/THES_-_QS_World_University_Rankings#cite_note-policy-8</a:t>
            </a:r>
          </a:p>
          <a:p>
            <a:r>
              <a:rPr lang="en-US" sz="900" dirty="0"/>
              <a:t>http://www.reports-and-materials.org/Ruggie-survey-Govts-and-Fortune-500.pdf</a:t>
            </a:r>
          </a:p>
          <a:p>
            <a:r>
              <a:rPr lang="en-US" sz="900" dirty="0"/>
              <a:t>http://www.ensmp.fr/Actualites/PR/EMP-ranking.html</a:t>
            </a:r>
          </a:p>
          <a:p>
            <a:r>
              <a:rPr lang="en-US" sz="900" dirty="0"/>
              <a:t>http://www.webometrics.info</a:t>
            </a:r>
          </a:p>
          <a:p>
            <a:r>
              <a:rPr lang="en-US" sz="900" dirty="0"/>
              <a:t>http://www.webometrics.info/methodology.html</a:t>
            </a:r>
          </a:p>
          <a:p>
            <a:r>
              <a:rPr lang="en-US" sz="900" dirty="0"/>
              <a:t>http://www.webometrics.info/rank_by_country.asp?country=ir</a:t>
            </a:r>
          </a:p>
          <a:p>
            <a:r>
              <a:rPr lang="en-US" sz="900" dirty="0"/>
              <a:t>http://www.webometrics.info/university_by_country_select.asp?cont=asia_all</a:t>
            </a:r>
          </a:p>
          <a:p>
            <a:r>
              <a:rPr lang="en-US" sz="900" dirty="0"/>
              <a:t>http://www.webometrics.info/top100_continent.asp?cont=asia</a:t>
            </a:r>
          </a:p>
          <a:p>
            <a:r>
              <a:rPr lang="en-US" sz="900" dirty="0"/>
              <a:t>http://web.mit.edu/</a:t>
            </a:r>
          </a:p>
          <a:p>
            <a:r>
              <a:rPr lang="en-US" sz="900" dirty="0"/>
              <a:t>http://books.google.com/books?id=xvScOaG7mHYC&amp;pg=PP1&amp;ots=-Mo6y22m7W&amp;dq=concise+history+of+the+university+of+cambridge&amp;sig=ZVj-z9xrAkI9wygusLg9AdIlhUY</a:t>
            </a:r>
          </a:p>
          <a:p>
            <a:r>
              <a:rPr lang="en-US" sz="900" dirty="0"/>
              <a:t>http://hul.harvard.edu/huarc/charter.html</a:t>
            </a:r>
          </a:p>
          <a:p>
            <a:r>
              <a:rPr lang="en-US" sz="900" dirty="0"/>
              <a:t>http://www.nytimes.com/2008/06/08/education/08yale.html</a:t>
            </a:r>
          </a:p>
          <a:p>
            <a:pPr marL="342900" indent="-342900" algn="just" rtl="1">
              <a:lnSpc>
                <a:spcPct val="150000"/>
              </a:lnSpc>
              <a:spcBef>
                <a:spcPct val="20000"/>
              </a:spcBef>
              <a:buFont typeface="Arial" pitchFamily="34" charset="0"/>
              <a:buChar char="•"/>
            </a:pPr>
            <a:endParaRPr kumimoji="0" lang="uk-UA" sz="900"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6" name="Rectangle 3"/>
          <p:cNvSpPr txBox="1">
            <a:spLocks noChangeArrowheads="1"/>
          </p:cNvSpPr>
          <p:nvPr/>
        </p:nvSpPr>
        <p:spPr bwMode="auto">
          <a:xfrm>
            <a:off x="500034" y="2000240"/>
            <a:ext cx="7929618"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just" rtl="1">
              <a:lnSpc>
                <a:spcPct val="150000"/>
              </a:lnSpc>
              <a:spcBef>
                <a:spcPct val="20000"/>
              </a:spcBef>
            </a:pPr>
            <a:r>
              <a:rPr lang="fa-IR" sz="1400" dirty="0" smtClean="0">
                <a:cs typeface="B Lotus" pitchFamily="2" charset="-78"/>
              </a:rPr>
              <a:t>در راستای جبران برخی از کمبود ها در این زمینه بر آن شدیم تا سایت </a:t>
            </a:r>
            <a:r>
              <a:rPr lang="en-US" sz="1400" dirty="0" smtClean="0">
                <a:cs typeface="B Lotus" pitchFamily="2" charset="-78"/>
                <a:hlinkClick r:id="rId3"/>
              </a:rPr>
              <a:t>www.SBCE.ir</a:t>
            </a:r>
            <a:r>
              <a:rPr lang="fa-IR" sz="1400" dirty="0" smtClean="0">
                <a:cs typeface="B Lotus" pitchFamily="2" charset="-78"/>
              </a:rPr>
              <a:t> را راه اندازی نماییم.</a:t>
            </a:r>
            <a:endParaRPr kumimoji="0" lang="uk-UA" sz="1400" i="0" strike="noStrike" kern="0" cap="none" spc="0" normalizeH="0" baseline="0" noProof="0" dirty="0" smtClean="0">
              <a:ln>
                <a:noFill/>
              </a:ln>
              <a:solidFill>
                <a:schemeClr val="tx1"/>
              </a:solidFill>
              <a:effectLst/>
              <a:uLnTx/>
              <a:uFillTx/>
              <a:latin typeface="+mn-lt"/>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286248" y="1357298"/>
            <a:ext cx="415292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rPr>
              <a:t>معیارهای بررسی شده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endParaRPr>
          </a:p>
        </p:txBody>
      </p:sp>
      <p:sp>
        <p:nvSpPr>
          <p:cNvPr id="36867" name="Rectangle 3"/>
          <p:cNvSpPr>
            <a:spLocks noGrp="1" noChangeArrowheads="1"/>
          </p:cNvSpPr>
          <p:nvPr>
            <p:ph type="body" idx="1"/>
          </p:nvPr>
        </p:nvSpPr>
        <p:spPr>
          <a:xfrm>
            <a:off x="928662" y="2214554"/>
            <a:ext cx="7500990" cy="4454534"/>
          </a:xfrm>
        </p:spPr>
        <p:txBody>
          <a:bodyPr/>
          <a:lstStyle/>
          <a:p>
            <a:pPr algn="r" rtl="1">
              <a:lnSpc>
                <a:spcPct val="80000"/>
              </a:lnSpc>
            </a:pPr>
            <a:r>
              <a:rPr lang="en-US" altLang="ko-KR" sz="1800" b="1" u="sng" dirty="0" smtClean="0">
                <a:latin typeface="Verdana" pitchFamily="34" charset="0"/>
                <a:ea typeface="굴림" charset="-127"/>
                <a:cs typeface="B Lotus" pitchFamily="2" charset="-78"/>
              </a:rPr>
              <a:t>THES-QS </a:t>
            </a:r>
            <a:r>
              <a:rPr lang="en-US" altLang="ko-KR" sz="1800" u="sng" dirty="0" smtClean="0">
                <a:latin typeface="Verdana" pitchFamily="34" charset="0"/>
                <a:ea typeface="굴림" charset="-127"/>
                <a:cs typeface="B Lotus" pitchFamily="2" charset="-78"/>
              </a:rPr>
              <a:t>(Times Higher Education - </a:t>
            </a:r>
            <a:r>
              <a:rPr lang="en-US" sz="1800" u="sng" dirty="0" err="1">
                <a:solidFill>
                  <a:schemeClr val="tx1"/>
                </a:solidFill>
                <a:latin typeface="+mn-lt"/>
                <a:ea typeface="+mn-ea"/>
                <a:cs typeface="+mn-cs"/>
              </a:rPr>
              <a:t>Quackquarelli</a:t>
            </a:r>
            <a:r>
              <a:rPr lang="en-US" sz="1800" u="sng" dirty="0">
                <a:solidFill>
                  <a:schemeClr val="tx1"/>
                </a:solidFill>
                <a:latin typeface="+mn-lt"/>
                <a:ea typeface="+mn-ea"/>
                <a:cs typeface="+mn-cs"/>
              </a:rPr>
              <a:t> Symonds </a:t>
            </a:r>
            <a:r>
              <a:rPr lang="en-US" sz="1800" u="sng" dirty="0" smtClean="0">
                <a:solidFill>
                  <a:schemeClr val="tx1"/>
                </a:solidFill>
                <a:latin typeface="+mn-lt"/>
                <a:ea typeface="+mn-ea"/>
                <a:cs typeface="+mn-cs"/>
              </a:rPr>
              <a:t>)</a:t>
            </a:r>
          </a:p>
          <a:p>
            <a:pPr algn="r" rtl="1">
              <a:lnSpc>
                <a:spcPct val="80000"/>
              </a:lnSpc>
              <a:buNone/>
            </a:pPr>
            <a:r>
              <a:rPr lang="fa-IR" altLang="ko-KR" sz="1800" dirty="0" smtClean="0">
                <a:latin typeface="Verdana" pitchFamily="34" charset="0"/>
                <a:ea typeface="굴림" charset="-127"/>
                <a:cs typeface="B Lotus" pitchFamily="2" charset="-78"/>
              </a:rPr>
              <a:t>موسسه </a:t>
            </a:r>
            <a:r>
              <a:rPr lang="en-US" altLang="ko-KR" sz="1800" dirty="0" smtClean="0">
                <a:latin typeface="Verdana" pitchFamily="34" charset="0"/>
                <a:ea typeface="굴림" charset="-127"/>
                <a:cs typeface="B Lotus" pitchFamily="2" charset="-78"/>
              </a:rPr>
              <a:t>THE</a:t>
            </a:r>
            <a:r>
              <a:rPr lang="fa-IR" altLang="ko-KR" sz="1800" dirty="0" smtClean="0">
                <a:latin typeface="Verdana" pitchFamily="34" charset="0"/>
                <a:ea typeface="굴림" charset="-127"/>
                <a:cs typeface="B Lotus" pitchFamily="2" charset="-78"/>
              </a:rPr>
              <a:t> در لندن معتبرترین انتشارات آموزش عالی به همراه </a:t>
            </a:r>
            <a:r>
              <a:rPr lang="en-US" altLang="ko-KR" sz="1800" dirty="0" smtClean="0">
                <a:latin typeface="Verdana" pitchFamily="34" charset="0"/>
                <a:ea typeface="굴림" charset="-127"/>
                <a:cs typeface="B Lotus" pitchFamily="2" charset="-78"/>
              </a:rPr>
              <a:t>QS</a:t>
            </a:r>
            <a:r>
              <a:rPr lang="fa-IR" altLang="ko-KR" sz="1800" dirty="0">
                <a:latin typeface="Verdana" pitchFamily="34" charset="0"/>
                <a:ea typeface="굴림" charset="-127"/>
                <a:cs typeface="B Lotus" pitchFamily="2" charset="-78"/>
              </a:rPr>
              <a:t> </a:t>
            </a:r>
            <a:r>
              <a:rPr lang="fa-IR" altLang="ko-KR" sz="1800" dirty="0" smtClean="0">
                <a:latin typeface="Verdana" pitchFamily="34" charset="0"/>
                <a:ea typeface="굴림" charset="-127"/>
                <a:cs typeface="B Lotus" pitchFamily="2" charset="-78"/>
              </a:rPr>
              <a:t>سالانه لیست 500 دانشگاه برتر جهان را ارائه می دهند.</a:t>
            </a:r>
          </a:p>
          <a:p>
            <a:pPr algn="r" rtl="1">
              <a:lnSpc>
                <a:spcPct val="80000"/>
              </a:lnSpc>
              <a:buNone/>
            </a:pPr>
            <a:endParaRPr lang="fa-IR" altLang="ko-KR" sz="1600" dirty="0" smtClean="0">
              <a:latin typeface="Verdana" pitchFamily="34" charset="0"/>
              <a:ea typeface="굴림" charset="-127"/>
              <a:cs typeface="B Lotus" pitchFamily="2" charset="-78"/>
            </a:endParaRPr>
          </a:p>
          <a:p>
            <a:pPr algn="r" rtl="1">
              <a:lnSpc>
                <a:spcPct val="80000"/>
              </a:lnSpc>
            </a:pPr>
            <a:r>
              <a:rPr lang="en-US" sz="1800" b="1" u="sng" dirty="0" smtClean="0">
                <a:latin typeface="Verdana" pitchFamily="34" charset="0"/>
                <a:ea typeface="굴림" charset="-127"/>
                <a:cs typeface="B Lotus" pitchFamily="2" charset="-78"/>
              </a:rPr>
              <a:t>ARWU</a:t>
            </a:r>
            <a:r>
              <a:rPr lang="en-US" sz="1800" u="sng" dirty="0" smtClean="0">
                <a:latin typeface="Verdana" pitchFamily="34" charset="0"/>
                <a:ea typeface="굴림" charset="-127"/>
                <a:cs typeface="B Lotus" pitchFamily="2" charset="-78"/>
              </a:rPr>
              <a:t> (Academic Ranking of World Universities)</a:t>
            </a:r>
            <a:endParaRPr lang="fa-IR" sz="1800" u="sng" dirty="0" smtClean="0">
              <a:latin typeface="Verdana" pitchFamily="34" charset="0"/>
              <a:ea typeface="굴림" charset="-127"/>
              <a:cs typeface="B Lotus" pitchFamily="2" charset="-78"/>
            </a:endParaRPr>
          </a:p>
          <a:p>
            <a:pPr algn="r" rtl="1">
              <a:lnSpc>
                <a:spcPct val="80000"/>
              </a:lnSpc>
              <a:buNone/>
            </a:pPr>
            <a:r>
              <a:rPr lang="fa-IR" sz="1800" dirty="0" smtClean="0">
                <a:latin typeface="Verdana" pitchFamily="34" charset="0"/>
                <a:ea typeface="굴림" charset="-127"/>
                <a:cs typeface="B Lotus" pitchFamily="2" charset="-78"/>
              </a:rPr>
              <a:t>معتبرترین لیست رده بندی دانشگاه ها توسط دانشگاه </a:t>
            </a:r>
            <a:r>
              <a:rPr lang="en-US" sz="1800" dirty="0" smtClean="0">
                <a:latin typeface="Verdana" pitchFamily="34" charset="0"/>
                <a:ea typeface="굴림" charset="-127"/>
                <a:cs typeface="B Lotus" pitchFamily="2" charset="-78"/>
              </a:rPr>
              <a:t>Jiao Tong</a:t>
            </a:r>
            <a:r>
              <a:rPr lang="fa-IR" sz="1800" dirty="0" smtClean="0">
                <a:latin typeface="Verdana" pitchFamily="34" charset="0"/>
                <a:ea typeface="굴림" charset="-127"/>
                <a:cs typeface="B Lotus" pitchFamily="2" charset="-78"/>
              </a:rPr>
              <a:t> در شانگهای چین تهیه می شود.</a:t>
            </a:r>
          </a:p>
          <a:p>
            <a:pPr algn="r" rtl="1">
              <a:lnSpc>
                <a:spcPct val="80000"/>
              </a:lnSpc>
              <a:buNone/>
            </a:pPr>
            <a:endParaRPr lang="fa-IR" sz="1800" dirty="0" smtClean="0">
              <a:latin typeface="Verdana" pitchFamily="34" charset="0"/>
              <a:ea typeface="굴림" charset="-127"/>
              <a:cs typeface="B Lotus" pitchFamily="2" charset="-78"/>
            </a:endParaRPr>
          </a:p>
          <a:p>
            <a:pPr algn="r" rtl="1">
              <a:lnSpc>
                <a:spcPct val="80000"/>
              </a:lnSpc>
            </a:pPr>
            <a:r>
              <a:rPr lang="en-US" sz="1800" b="1" u="sng" dirty="0" smtClean="0">
                <a:latin typeface="Verdana" pitchFamily="34" charset="0"/>
                <a:ea typeface="굴림" charset="-127"/>
                <a:cs typeface="B Lotus" pitchFamily="2" charset="-78"/>
              </a:rPr>
              <a:t>Newsweek</a:t>
            </a:r>
            <a:r>
              <a:rPr lang="en-US" sz="1800" u="sng" dirty="0" smtClean="0">
                <a:latin typeface="Verdana" pitchFamily="34" charset="0"/>
                <a:ea typeface="굴림" charset="-127"/>
                <a:cs typeface="B Lotus" pitchFamily="2" charset="-78"/>
              </a:rPr>
              <a:t> magazine</a:t>
            </a:r>
            <a:endParaRPr lang="fa-IR" sz="1800" u="sng" dirty="0" smtClean="0">
              <a:latin typeface="Verdana" pitchFamily="34" charset="0"/>
              <a:ea typeface="굴림" charset="-127"/>
              <a:cs typeface="B Lotus" pitchFamily="2" charset="-78"/>
            </a:endParaRPr>
          </a:p>
          <a:p>
            <a:pPr algn="r" rtl="1">
              <a:lnSpc>
                <a:spcPct val="80000"/>
              </a:lnSpc>
              <a:buNone/>
            </a:pPr>
            <a:r>
              <a:rPr lang="fa-IR" sz="1800" dirty="0" smtClean="0">
                <a:latin typeface="Verdana" pitchFamily="34" charset="0"/>
                <a:ea typeface="굴림" charset="-127"/>
                <a:cs typeface="B Lotus" pitchFamily="2" charset="-78"/>
              </a:rPr>
              <a:t>نشریه آمریکایی که لیست 100 دانشگاه برتر دنیا را ارائه می دهد. اکثر آنها دانشگاه های آمریکا هستند.</a:t>
            </a:r>
          </a:p>
          <a:p>
            <a:pPr algn="r" rtl="1">
              <a:lnSpc>
                <a:spcPct val="80000"/>
              </a:lnSpc>
              <a:buNone/>
            </a:pPr>
            <a:endParaRPr lang="en-US" sz="1800" dirty="0" smtClean="0">
              <a:latin typeface="Verdana" pitchFamily="34" charset="0"/>
              <a:ea typeface="굴림" charset="-127"/>
              <a:cs typeface="B Lotus" pitchFamily="2" charset="-78"/>
            </a:endParaRPr>
          </a:p>
          <a:p>
            <a:pPr algn="r" rtl="1">
              <a:lnSpc>
                <a:spcPct val="80000"/>
              </a:lnSpc>
            </a:pPr>
            <a:r>
              <a:rPr lang="en-US" sz="1800" b="1" u="sng" dirty="0" err="1" smtClean="0">
                <a:latin typeface="Verdana" pitchFamily="34" charset="0"/>
                <a:ea typeface="굴림" charset="-127"/>
                <a:cs typeface="B Lotus" pitchFamily="2" charset="-78"/>
              </a:rPr>
              <a:t>Webometrics</a:t>
            </a:r>
            <a:endParaRPr lang="fa-IR" sz="1800" b="1" u="sng" dirty="0" smtClean="0">
              <a:latin typeface="Verdana" pitchFamily="34" charset="0"/>
              <a:ea typeface="굴림" charset="-127"/>
              <a:cs typeface="B Lotus" pitchFamily="2" charset="-78"/>
            </a:endParaRPr>
          </a:p>
          <a:p>
            <a:pPr algn="r" rtl="1">
              <a:lnSpc>
                <a:spcPct val="80000"/>
              </a:lnSpc>
              <a:buNone/>
            </a:pPr>
            <a:r>
              <a:rPr lang="fa-IR" sz="1800" dirty="0" smtClean="0">
                <a:latin typeface="Verdana" pitchFamily="34" charset="0"/>
                <a:ea typeface="굴림" charset="-127"/>
                <a:cs typeface="B Lotus" pitchFamily="2" charset="-78"/>
              </a:rPr>
              <a:t>لیست 5000 دانشگاه برتر جهان از میان 15000 دانشگاه آن توسط </a:t>
            </a:r>
            <a:r>
              <a:rPr lang="en-US" sz="1800" dirty="0" smtClean="0">
                <a:latin typeface="Verdana" pitchFamily="34" charset="0"/>
                <a:ea typeface="굴림" charset="-127"/>
                <a:cs typeface="B Lotus" pitchFamily="2" charset="-78"/>
              </a:rPr>
              <a:t>Cybernetics Lab</a:t>
            </a:r>
            <a:r>
              <a:rPr lang="fa-IR" sz="1800" dirty="0" smtClean="0">
                <a:latin typeface="Verdana" pitchFamily="34" charset="0"/>
                <a:ea typeface="굴림" charset="-127"/>
                <a:cs typeface="B Lotus" pitchFamily="2" charset="-78"/>
              </a:rPr>
              <a:t> در اسپانیا. این لیست بر اساس وب سایت دانشگاه ها تهیه و تنظیم شده است.</a:t>
            </a:r>
          </a:p>
          <a:p>
            <a:pPr algn="r" rtl="1">
              <a:lnSpc>
                <a:spcPct val="80000"/>
              </a:lnSpc>
              <a:buNone/>
            </a:pPr>
            <a:endParaRPr lang="en-US" sz="1800" dirty="0" smtClean="0">
              <a:latin typeface="Verdana" pitchFamily="34" charset="0"/>
              <a:ea typeface="굴림" charset="-127"/>
              <a:cs typeface="B Lotus" pitchFamily="2" charset="-78"/>
            </a:endParaRPr>
          </a:p>
          <a:p>
            <a:pPr algn="r" rtl="1">
              <a:lnSpc>
                <a:spcPct val="80000"/>
              </a:lnSpc>
            </a:pPr>
            <a:r>
              <a:rPr lang="en-US" sz="1800" b="1" u="sng" dirty="0" smtClean="0">
                <a:latin typeface="Verdana" pitchFamily="34" charset="0"/>
                <a:ea typeface="굴림" charset="-127"/>
                <a:cs typeface="B Lotus" pitchFamily="2" charset="-78"/>
              </a:rPr>
              <a:t>PRWU</a:t>
            </a:r>
            <a:r>
              <a:rPr lang="en-US" sz="1800" u="sng" dirty="0" smtClean="0">
                <a:latin typeface="Verdana" pitchFamily="34" charset="0"/>
                <a:ea typeface="굴림" charset="-127"/>
                <a:cs typeface="B Lotus" pitchFamily="2" charset="-78"/>
              </a:rPr>
              <a:t> (Professional Ranking of World Universities)</a:t>
            </a:r>
            <a:endParaRPr lang="fa-IR" sz="1800" u="sng" dirty="0" smtClean="0">
              <a:latin typeface="Verdana" pitchFamily="34" charset="0"/>
              <a:ea typeface="굴림" charset="-127"/>
              <a:cs typeface="B Lotus" pitchFamily="2" charset="-78"/>
            </a:endParaRPr>
          </a:p>
          <a:p>
            <a:pPr algn="r" rtl="1">
              <a:lnSpc>
                <a:spcPct val="80000"/>
              </a:lnSpc>
              <a:buNone/>
            </a:pPr>
            <a:r>
              <a:rPr lang="en-US" sz="1800" dirty="0" smtClean="0">
                <a:latin typeface="Verdana" pitchFamily="34" charset="0"/>
                <a:ea typeface="굴림" charset="-127"/>
                <a:cs typeface="B Lotus" pitchFamily="2" charset="-78"/>
              </a:rPr>
              <a:t>Mines </a:t>
            </a:r>
            <a:r>
              <a:rPr lang="en-US" sz="1800" dirty="0" err="1" smtClean="0">
                <a:latin typeface="Verdana" pitchFamily="34" charset="0"/>
                <a:ea typeface="굴림" charset="-127"/>
                <a:cs typeface="B Lotus" pitchFamily="2" charset="-78"/>
              </a:rPr>
              <a:t>ParisTech</a:t>
            </a:r>
            <a:r>
              <a:rPr lang="fa-IR" sz="1800" dirty="0" smtClean="0">
                <a:latin typeface="Verdana" pitchFamily="34" charset="0"/>
                <a:ea typeface="굴림" charset="-127"/>
                <a:cs typeface="B Lotus" pitchFamily="2" charset="-78"/>
              </a:rPr>
              <a:t> در پاریس این لیست را بر اساس مدیران 500 شرکت موفق جهان که از چه دانشگاهی هستند تهیه می کند.</a:t>
            </a:r>
            <a:endParaRPr lang="uk-UA" sz="1800" dirty="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867">
                                            <p:txEl>
                                              <p:pRg st="4" end="4"/>
                                            </p:txEl>
                                          </p:spTgt>
                                        </p:tgtEl>
                                        <p:attrNameLst>
                                          <p:attrName>style.visibility</p:attrName>
                                        </p:attrNameLst>
                                      </p:cBhvr>
                                      <p:to>
                                        <p:strVal val="visible"/>
                                      </p:to>
                                    </p:set>
                                    <p:anim calcmode="lin" valueType="num">
                                      <p:cBhvr additive="base">
                                        <p:cTn id="25"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additive="base">
                                        <p:cTn id="31"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867">
                                            <p:txEl>
                                              <p:pRg st="7" end="7"/>
                                            </p:txEl>
                                          </p:spTgt>
                                        </p:tgtEl>
                                        <p:attrNameLst>
                                          <p:attrName>style.visibility</p:attrName>
                                        </p:attrNameLst>
                                      </p:cBhvr>
                                      <p:to>
                                        <p:strVal val="visible"/>
                                      </p:to>
                                    </p:set>
                                    <p:anim calcmode="lin" valueType="num">
                                      <p:cBhvr additive="base">
                                        <p:cTn id="37"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867">
                                            <p:txEl>
                                              <p:pRg st="9" end="9"/>
                                            </p:txEl>
                                          </p:spTgt>
                                        </p:tgtEl>
                                        <p:attrNameLst>
                                          <p:attrName>style.visibility</p:attrName>
                                        </p:attrNameLst>
                                      </p:cBhvr>
                                      <p:to>
                                        <p:strVal val="visible"/>
                                      </p:to>
                                    </p:set>
                                    <p:anim calcmode="lin" valueType="num">
                                      <p:cBhvr additive="base">
                                        <p:cTn id="43" dur="500" fill="hold"/>
                                        <p:tgtEl>
                                          <p:spTgt spid="3686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8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6867">
                                            <p:txEl>
                                              <p:pRg st="10" end="10"/>
                                            </p:txEl>
                                          </p:spTgt>
                                        </p:tgtEl>
                                        <p:attrNameLst>
                                          <p:attrName>style.visibility</p:attrName>
                                        </p:attrNameLst>
                                      </p:cBhvr>
                                      <p:to>
                                        <p:strVal val="visible"/>
                                      </p:to>
                                    </p:set>
                                    <p:anim calcmode="lin" valueType="num">
                                      <p:cBhvr additive="base">
                                        <p:cTn id="49" dur="500" fill="hold"/>
                                        <p:tgtEl>
                                          <p:spTgt spid="3686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68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6867">
                                            <p:txEl>
                                              <p:pRg st="12" end="12"/>
                                            </p:txEl>
                                          </p:spTgt>
                                        </p:tgtEl>
                                        <p:attrNameLst>
                                          <p:attrName>style.visibility</p:attrName>
                                        </p:attrNameLst>
                                      </p:cBhvr>
                                      <p:to>
                                        <p:strVal val="visible"/>
                                      </p:to>
                                    </p:set>
                                    <p:anim calcmode="lin" valueType="num">
                                      <p:cBhvr additive="base">
                                        <p:cTn id="55" dur="500" fill="hold"/>
                                        <p:tgtEl>
                                          <p:spTgt spid="36867">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686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6867">
                                            <p:txEl>
                                              <p:pRg st="13" end="13"/>
                                            </p:txEl>
                                          </p:spTgt>
                                        </p:tgtEl>
                                        <p:attrNameLst>
                                          <p:attrName>style.visibility</p:attrName>
                                        </p:attrNameLst>
                                      </p:cBhvr>
                                      <p:to>
                                        <p:strVal val="visible"/>
                                      </p:to>
                                    </p:set>
                                    <p:anim calcmode="lin" valueType="num">
                                      <p:cBhvr additive="base">
                                        <p:cTn id="61" dur="500" fill="hold"/>
                                        <p:tgtEl>
                                          <p:spTgt spid="36867">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686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rPr>
              <a:t>مقایسه دانشگاه های مطرح جهان</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endParaRPr>
          </a:p>
        </p:txBody>
      </p:sp>
      <p:graphicFrame>
        <p:nvGraphicFramePr>
          <p:cNvPr id="4" name="Table 3"/>
          <p:cNvGraphicFramePr>
            <a:graphicFrameLocks noGrp="1"/>
          </p:cNvGraphicFramePr>
          <p:nvPr/>
        </p:nvGraphicFramePr>
        <p:xfrm>
          <a:off x="642910" y="2231136"/>
          <a:ext cx="7858180" cy="4211828"/>
        </p:xfrm>
        <a:graphic>
          <a:graphicData uri="http://schemas.openxmlformats.org/drawingml/2006/table">
            <a:tbl>
              <a:tblPr/>
              <a:tblGrid>
                <a:gridCol w="1285884"/>
                <a:gridCol w="785818"/>
                <a:gridCol w="1428760"/>
                <a:gridCol w="714380"/>
                <a:gridCol w="3643338"/>
              </a:tblGrid>
              <a:tr h="609600">
                <a:tc>
                  <a:txBody>
                    <a:bodyPr/>
                    <a:lstStyle/>
                    <a:p>
                      <a:pPr marL="0" marR="0" algn="ctr" rtl="1">
                        <a:lnSpc>
                          <a:spcPct val="115000"/>
                        </a:lnSpc>
                        <a:spcBef>
                          <a:spcPts val="0"/>
                        </a:spcBef>
                        <a:spcAft>
                          <a:spcPts val="0"/>
                        </a:spcAft>
                      </a:pPr>
                      <a:r>
                        <a:rPr lang="en-US" sz="1200" b="1" dirty="0" err="1">
                          <a:solidFill>
                            <a:srgbClr val="FFFFFF"/>
                          </a:solidFill>
                          <a:latin typeface="Calibri"/>
                          <a:ea typeface="Calibri"/>
                          <a:cs typeface="B Nazanin"/>
                        </a:rPr>
                        <a:t>Webometrics</a:t>
                      </a:r>
                      <a:endParaRPr lang="en-US" sz="900" dirty="0">
                        <a:latin typeface="Calibri"/>
                        <a:ea typeface="Calibri"/>
                        <a:cs typeface="Arial"/>
                      </a:endParaRPr>
                    </a:p>
                    <a:p>
                      <a:pPr marL="0" marR="0" algn="ctr" rtl="1">
                        <a:lnSpc>
                          <a:spcPct val="115000"/>
                        </a:lnSpc>
                        <a:spcBef>
                          <a:spcPts val="0"/>
                        </a:spcBef>
                        <a:spcAft>
                          <a:spcPts val="0"/>
                        </a:spcAft>
                      </a:pPr>
                      <a:r>
                        <a:rPr lang="fa-IR" sz="1200" b="1" dirty="0">
                          <a:solidFill>
                            <a:srgbClr val="FFFFFF"/>
                          </a:solidFill>
                          <a:latin typeface="Calibri"/>
                          <a:ea typeface="Calibri"/>
                          <a:cs typeface="B Nazanin"/>
                        </a:rPr>
                        <a:t>اسپانیا</a:t>
                      </a:r>
                      <a:endParaRPr lang="en-US" sz="900" dirty="0">
                        <a:latin typeface="Calibri"/>
                        <a:ea typeface="Calibri"/>
                        <a:cs typeface="Arial"/>
                      </a:endParaRPr>
                    </a:p>
                  </a:txBody>
                  <a:tcPr marL="56795" marR="5679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fa-IR" sz="1200" b="1" dirty="0">
                          <a:solidFill>
                            <a:srgbClr val="FFFFFF"/>
                          </a:solidFill>
                          <a:latin typeface="Calibri"/>
                          <a:ea typeface="Calibri"/>
                          <a:cs typeface="B Nazanin"/>
                        </a:rPr>
                        <a:t/>
                      </a:r>
                      <a:br>
                        <a:rPr lang="fa-IR" sz="1200" b="1" dirty="0">
                          <a:solidFill>
                            <a:srgbClr val="FFFFFF"/>
                          </a:solidFill>
                          <a:latin typeface="Calibri"/>
                          <a:ea typeface="Calibri"/>
                          <a:cs typeface="B Nazanin"/>
                        </a:rPr>
                      </a:br>
                      <a:r>
                        <a:rPr lang="en-US" sz="1200" b="1" dirty="0">
                          <a:solidFill>
                            <a:srgbClr val="FFFFFF"/>
                          </a:solidFill>
                          <a:latin typeface="Calibri"/>
                          <a:ea typeface="Calibri"/>
                          <a:cs typeface="B Nazanin"/>
                        </a:rPr>
                        <a:t>PRWU</a:t>
                      </a:r>
                      <a:endParaRPr lang="en-US" sz="900" dirty="0">
                        <a:latin typeface="Calibri"/>
                        <a:ea typeface="Calibri"/>
                        <a:cs typeface="Arial"/>
                      </a:endParaRPr>
                    </a:p>
                    <a:p>
                      <a:pPr marL="0" marR="0" algn="ctr" rtl="1">
                        <a:lnSpc>
                          <a:spcPct val="115000"/>
                        </a:lnSpc>
                        <a:spcBef>
                          <a:spcPts val="0"/>
                        </a:spcBef>
                        <a:spcAft>
                          <a:spcPts val="0"/>
                        </a:spcAft>
                      </a:pPr>
                      <a:r>
                        <a:rPr lang="fa-IR" sz="1200" b="1" dirty="0">
                          <a:solidFill>
                            <a:srgbClr val="FFFFFF"/>
                          </a:solidFill>
                          <a:latin typeface="Calibri"/>
                          <a:ea typeface="Calibri"/>
                          <a:cs typeface="B Nazanin"/>
                        </a:rPr>
                        <a:t>پاریس</a:t>
                      </a:r>
                      <a:endParaRPr lang="en-US" sz="900" dirty="0">
                        <a:latin typeface="Calibri"/>
                        <a:ea typeface="Calibri"/>
                        <a:cs typeface="Arial"/>
                      </a:endParaRPr>
                    </a:p>
                  </a:txBody>
                  <a:tcPr marL="56795" marR="5679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en-US" sz="1200" b="1">
                          <a:solidFill>
                            <a:srgbClr val="FFFFFF"/>
                          </a:solidFill>
                          <a:latin typeface="Calibri"/>
                          <a:ea typeface="Calibri"/>
                          <a:cs typeface="B Nazanin"/>
                        </a:rPr>
                        <a:t>THES - QS </a:t>
                      </a:r>
                      <a:endParaRPr lang="en-US" sz="900">
                        <a:latin typeface="Calibri"/>
                        <a:ea typeface="Calibri"/>
                        <a:cs typeface="Arial"/>
                      </a:endParaRPr>
                    </a:p>
                    <a:p>
                      <a:pPr marL="0" marR="0" algn="ctr" rtl="1">
                        <a:lnSpc>
                          <a:spcPct val="115000"/>
                        </a:lnSpc>
                        <a:spcBef>
                          <a:spcPts val="0"/>
                        </a:spcBef>
                        <a:spcAft>
                          <a:spcPts val="0"/>
                        </a:spcAft>
                      </a:pPr>
                      <a:r>
                        <a:rPr lang="fa-IR" sz="1200" b="1">
                          <a:solidFill>
                            <a:srgbClr val="FFFFFF"/>
                          </a:solidFill>
                          <a:latin typeface="Calibri"/>
                          <a:ea typeface="Calibri"/>
                          <a:cs typeface="B Nazanin"/>
                        </a:rPr>
                        <a:t>انگلیس</a:t>
                      </a:r>
                      <a:endParaRPr lang="en-US" sz="900">
                        <a:latin typeface="Calibri"/>
                        <a:ea typeface="Calibri"/>
                        <a:cs typeface="Arial"/>
                      </a:endParaRPr>
                    </a:p>
                  </a:txBody>
                  <a:tcPr marL="56795" marR="5679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en-US" sz="1200" b="1">
                          <a:solidFill>
                            <a:srgbClr val="FFFFFF"/>
                          </a:solidFill>
                          <a:latin typeface="Calibri"/>
                          <a:ea typeface="Calibri"/>
                          <a:cs typeface="B Nazanin"/>
                        </a:rPr>
                        <a:t>ARWU</a:t>
                      </a:r>
                      <a:endParaRPr lang="en-US" sz="900">
                        <a:latin typeface="Calibri"/>
                        <a:ea typeface="Calibri"/>
                        <a:cs typeface="Arial"/>
                      </a:endParaRPr>
                    </a:p>
                    <a:p>
                      <a:pPr marL="0" marR="0" algn="ctr" rtl="1">
                        <a:lnSpc>
                          <a:spcPct val="115000"/>
                        </a:lnSpc>
                        <a:spcBef>
                          <a:spcPts val="0"/>
                        </a:spcBef>
                        <a:spcAft>
                          <a:spcPts val="0"/>
                        </a:spcAft>
                      </a:pPr>
                      <a:r>
                        <a:rPr lang="fa-IR" sz="1200" b="1">
                          <a:solidFill>
                            <a:srgbClr val="FFFFFF"/>
                          </a:solidFill>
                          <a:latin typeface="Calibri"/>
                          <a:ea typeface="Calibri"/>
                          <a:cs typeface="B Nazanin"/>
                        </a:rPr>
                        <a:t>چین</a:t>
                      </a:r>
                      <a:endParaRPr lang="en-US" sz="900">
                        <a:latin typeface="Calibri"/>
                        <a:ea typeface="Calibri"/>
                        <a:cs typeface="Arial"/>
                      </a:endParaRPr>
                    </a:p>
                  </a:txBody>
                  <a:tcPr marL="56795" marR="5679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rtl="1">
                        <a:lnSpc>
                          <a:spcPct val="115000"/>
                        </a:lnSpc>
                        <a:spcBef>
                          <a:spcPts val="0"/>
                        </a:spcBef>
                        <a:spcAft>
                          <a:spcPts val="0"/>
                        </a:spcAft>
                      </a:pPr>
                      <a:r>
                        <a:rPr lang="fa-IR" sz="1200" b="1">
                          <a:solidFill>
                            <a:srgbClr val="FFFFFF"/>
                          </a:solidFill>
                          <a:latin typeface="Calibri"/>
                          <a:ea typeface="Calibri"/>
                          <a:cs typeface="B Nazanin"/>
                        </a:rPr>
                        <a:t>نام دانشگاه</a:t>
                      </a:r>
                      <a:endParaRPr lang="en-US" sz="900">
                        <a:latin typeface="Calibri"/>
                        <a:ea typeface="Calibri"/>
                        <a:cs typeface="Arial"/>
                      </a:endParaRPr>
                    </a:p>
                  </a:txBody>
                  <a:tcPr marL="56795" marR="5679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3</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a:t>
                      </a:r>
                      <a:r>
                        <a:rPr lang="fa-IR" sz="1400" b="1" dirty="0" smtClean="0">
                          <a:latin typeface="Calibri"/>
                          <a:ea typeface="Calibri"/>
                          <a:cs typeface="B Nazanin"/>
                        </a:rPr>
                        <a:t>هاروارد </a:t>
                      </a:r>
                      <a:r>
                        <a:rPr lang="en-US" sz="1400" b="1" dirty="0" err="1" smtClean="0">
                          <a:latin typeface="Calibri"/>
                          <a:ea typeface="Calibri"/>
                          <a:cs typeface="B Nazanin"/>
                        </a:rPr>
                        <a:t>Harward</a:t>
                      </a:r>
                      <a:r>
                        <a:rPr lang="en-US" sz="1400" b="1" dirty="0" smtClean="0">
                          <a:latin typeface="Calibri"/>
                          <a:ea typeface="Calibri"/>
                          <a:cs typeface="B Nazanin"/>
                        </a:rPr>
                        <a:t> </a:t>
                      </a:r>
                      <a:r>
                        <a:rPr lang="en-US" sz="1400" b="1" dirty="0">
                          <a:latin typeface="Calibri"/>
                          <a:ea typeface="Calibri"/>
                          <a:cs typeface="B Nazanin"/>
                        </a:rPr>
                        <a:t>University</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2</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3</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19-6-5-7=9*</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2</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a:t>
                      </a:r>
                      <a:r>
                        <a:rPr lang="fa-IR" sz="1400" b="1" dirty="0" smtClean="0">
                          <a:latin typeface="Calibri"/>
                          <a:ea typeface="Calibri"/>
                          <a:cs typeface="B Nazanin"/>
                        </a:rPr>
                        <a:t>استنفرد </a:t>
                      </a:r>
                      <a:r>
                        <a:rPr lang="en-US" sz="1400" b="1" dirty="0" smtClean="0">
                          <a:latin typeface="Calibri"/>
                          <a:ea typeface="Calibri"/>
                          <a:cs typeface="B Nazanin"/>
                        </a:rPr>
                        <a:t>Stanford </a:t>
                      </a:r>
                      <a:r>
                        <a:rPr lang="en-US" sz="1400" b="1" dirty="0">
                          <a:latin typeface="Calibri"/>
                          <a:ea typeface="Calibri"/>
                          <a:cs typeface="B Nazanin"/>
                        </a:rPr>
                        <a:t>University</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5</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84</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6</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3</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کالیفرنیا </a:t>
                      </a:r>
                      <a:r>
                        <a:rPr lang="fa-IR" sz="1400" b="1" dirty="0">
                          <a:latin typeface="Calibri"/>
                          <a:ea typeface="Calibri"/>
                          <a:cs typeface="Times New Roman"/>
                        </a:rPr>
                        <a:t>–</a:t>
                      </a:r>
                      <a:r>
                        <a:rPr lang="fa-IR" sz="1400" b="1" dirty="0">
                          <a:latin typeface="Calibri"/>
                          <a:ea typeface="Calibri"/>
                          <a:cs typeface="B Nazanin"/>
                        </a:rPr>
                        <a:t> </a:t>
                      </a:r>
                      <a:r>
                        <a:rPr lang="fa-IR" sz="1400" b="1" dirty="0" smtClean="0">
                          <a:latin typeface="Calibri"/>
                          <a:ea typeface="Calibri"/>
                          <a:cs typeface="B Nazanin"/>
                        </a:rPr>
                        <a:t>برکلی </a:t>
                      </a:r>
                      <a:r>
                        <a:rPr lang="en-US" sz="1400" b="1" dirty="0" smtClean="0">
                          <a:latin typeface="Calibri"/>
                          <a:ea typeface="Calibri"/>
                          <a:cs typeface="B Nazanin"/>
                        </a:rPr>
                        <a:t>Univ</a:t>
                      </a:r>
                      <a:r>
                        <a:rPr lang="en-US" sz="1400" b="1" dirty="0">
                          <a:latin typeface="Calibri"/>
                          <a:ea typeface="Calibri"/>
                          <a:cs typeface="B Nazanin"/>
                        </a:rPr>
                        <a:t>. California Berkeley</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27</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4</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2</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4</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کمبریج (</a:t>
                      </a:r>
                      <a:r>
                        <a:rPr lang="fa-IR" sz="1400" b="1" dirty="0" smtClean="0">
                          <a:latin typeface="Calibri"/>
                          <a:ea typeface="Calibri"/>
                          <a:cs typeface="B Nazanin"/>
                        </a:rPr>
                        <a:t>انگلستان) </a:t>
                      </a:r>
                      <a:r>
                        <a:rPr lang="en-US" sz="1400" b="1" dirty="0" smtClean="0">
                          <a:latin typeface="Calibri"/>
                          <a:ea typeface="Calibri"/>
                          <a:cs typeface="B Nazanin"/>
                        </a:rPr>
                        <a:t>Univ</a:t>
                      </a:r>
                      <a:r>
                        <a:rPr lang="en-US" sz="1400" b="1" dirty="0">
                          <a:latin typeface="Calibri"/>
                          <a:ea typeface="Calibri"/>
                          <a:cs typeface="B Nazanin"/>
                        </a:rPr>
                        <a:t>. Cambridge</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1</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7</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3-2-4-10=5*</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5</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ام آی </a:t>
                      </a:r>
                      <a:r>
                        <a:rPr lang="fa-IR" sz="1400" b="1" dirty="0" smtClean="0">
                          <a:latin typeface="Calibri"/>
                          <a:ea typeface="Calibri"/>
                          <a:cs typeface="B Nazanin"/>
                        </a:rPr>
                        <a:t>تی </a:t>
                      </a:r>
                      <a:r>
                        <a:rPr lang="en-US" sz="1400" b="1" dirty="0" smtClean="0">
                          <a:latin typeface="Calibri"/>
                          <a:ea typeface="Calibri"/>
                          <a:cs typeface="B Nazanin"/>
                        </a:rPr>
                        <a:t>Massachusetts </a:t>
                      </a:r>
                      <a:r>
                        <a:rPr lang="en-US" sz="1400" b="1" dirty="0">
                          <a:latin typeface="Calibri"/>
                          <a:ea typeface="Calibri"/>
                          <a:cs typeface="B Nazanin"/>
                        </a:rPr>
                        <a:t>Inst. Tech</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37</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11</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2</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10</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a:t>
                      </a:r>
                      <a:r>
                        <a:rPr lang="fa-IR" sz="1400" b="1" dirty="0" smtClean="0">
                          <a:latin typeface="Calibri"/>
                          <a:ea typeface="Calibri"/>
                          <a:cs typeface="B Nazanin"/>
                        </a:rPr>
                        <a:t>آکسفرد </a:t>
                      </a:r>
                      <a:r>
                        <a:rPr lang="en-US" sz="1400" b="1" dirty="0" smtClean="0">
                          <a:latin typeface="Calibri"/>
                          <a:ea typeface="Calibri"/>
                          <a:cs typeface="B Nazanin"/>
                        </a:rPr>
                        <a:t>Oxford </a:t>
                      </a:r>
                      <a:r>
                        <a:rPr lang="en-US" sz="1400" b="1" dirty="0">
                          <a:latin typeface="Calibri"/>
                          <a:ea typeface="Calibri"/>
                          <a:cs typeface="B Nazanin"/>
                        </a:rPr>
                        <a:t>University</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400" b="1">
                          <a:latin typeface="Calibri"/>
                          <a:ea typeface="Calibri"/>
                          <a:cs typeface="B Nazanin"/>
                        </a:rPr>
                        <a:t>54</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2</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16</a:t>
                      </a:r>
                      <a:endParaRPr lang="en-US" sz="1000" b="1" dirty="0">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19</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a:t>
                      </a:r>
                      <a:r>
                        <a:rPr lang="fa-IR" sz="1400" b="1" dirty="0" smtClean="0">
                          <a:latin typeface="Calibri"/>
                          <a:ea typeface="Calibri"/>
                          <a:cs typeface="B Nazanin"/>
                        </a:rPr>
                        <a:t>توکیو </a:t>
                      </a:r>
                      <a:r>
                        <a:rPr lang="en-US" sz="1400" b="1" dirty="0" smtClean="0">
                          <a:latin typeface="Calibri"/>
                          <a:ea typeface="Calibri"/>
                          <a:cs typeface="B Nazanin"/>
                        </a:rPr>
                        <a:t>Tokyo </a:t>
                      </a:r>
                      <a:r>
                        <a:rPr lang="en-US" sz="1400" b="1" dirty="0">
                          <a:latin typeface="Calibri"/>
                          <a:ea typeface="Calibri"/>
                          <a:cs typeface="B Nazanin"/>
                        </a:rPr>
                        <a:t>Univ.</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marL="0" marR="0" algn="ctr" rtl="1">
                        <a:lnSpc>
                          <a:spcPct val="115000"/>
                        </a:lnSpc>
                        <a:spcBef>
                          <a:spcPts val="0"/>
                        </a:spcBef>
                        <a:spcAft>
                          <a:spcPts val="0"/>
                        </a:spcAft>
                      </a:pPr>
                      <a:r>
                        <a:rPr lang="fa-IR" sz="1400" b="1">
                          <a:latin typeface="Calibri"/>
                          <a:ea typeface="Calibri"/>
                          <a:cs typeface="B Nazanin"/>
                        </a:rPr>
                        <a:t>---</a:t>
                      </a:r>
                      <a:endParaRPr lang="en-US" sz="1000" b="1">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a:latin typeface="Calibri"/>
                          <a:ea typeface="Calibri"/>
                          <a:cs typeface="B Nazanin"/>
                        </a:rPr>
                        <a:t>---</a:t>
                      </a:r>
                      <a:endParaRPr lang="en-US" sz="1000" b="1">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rtl="1">
                        <a:lnSpc>
                          <a:spcPct val="115000"/>
                        </a:lnSpc>
                        <a:spcBef>
                          <a:spcPts val="0"/>
                        </a:spcBef>
                        <a:spcAft>
                          <a:spcPts val="0"/>
                        </a:spcAft>
                      </a:pPr>
                      <a:r>
                        <a:rPr lang="fa-IR" sz="1600" b="1" u="sng" dirty="0">
                          <a:latin typeface="Calibri"/>
                          <a:ea typeface="Calibri"/>
                          <a:cs typeface="B Nazanin"/>
                        </a:rPr>
                        <a:t>3081</a:t>
                      </a:r>
                      <a:endParaRPr lang="en-US" sz="1000" b="1" u="sng" dirty="0">
                        <a:latin typeface="Calibri"/>
                        <a:ea typeface="Calibri"/>
                        <a:cs typeface="Arial"/>
                      </a:endParaRPr>
                    </a:p>
                  </a:txBody>
                  <a:tcPr marL="56795" marR="5679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خارج از </a:t>
                      </a:r>
                      <a:br>
                        <a:rPr lang="fa-IR" sz="1400" b="1" dirty="0">
                          <a:latin typeface="Calibri"/>
                          <a:ea typeface="Calibri"/>
                          <a:cs typeface="B Nazanin"/>
                        </a:rPr>
                      </a:br>
                      <a:r>
                        <a:rPr lang="fa-IR" sz="1400" b="1" dirty="0">
                          <a:latin typeface="Calibri"/>
                          <a:ea typeface="Calibri"/>
                          <a:cs typeface="B Nazanin"/>
                        </a:rPr>
                        <a:t>338</a:t>
                      </a:r>
                      <a:endParaRPr lang="en-US" sz="1000" b="1" dirty="0">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خارج از </a:t>
                      </a:r>
                      <a:br>
                        <a:rPr lang="fa-IR" sz="1400" b="1" dirty="0">
                          <a:latin typeface="Calibri"/>
                          <a:ea typeface="Calibri"/>
                          <a:cs typeface="B Nazanin"/>
                        </a:rPr>
                      </a:br>
                      <a:r>
                        <a:rPr lang="fa-IR" sz="1400" b="1" dirty="0">
                          <a:latin typeface="Calibri"/>
                          <a:ea typeface="Calibri"/>
                          <a:cs typeface="B Nazanin"/>
                        </a:rPr>
                        <a:t>100</a:t>
                      </a:r>
                      <a:endParaRPr lang="en-US" sz="1000" b="1" dirty="0">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خارج از 500</a:t>
                      </a:r>
                      <a:endParaRPr lang="en-US" sz="1000" b="1" dirty="0">
                        <a:latin typeface="Calibri"/>
                        <a:ea typeface="Calibri"/>
                        <a:cs typeface="Arial"/>
                      </a:endParaRPr>
                    </a:p>
                  </a:txBody>
                  <a:tcPr marL="56795" marR="5679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400" b="1" dirty="0">
                          <a:latin typeface="Calibri"/>
                          <a:ea typeface="Calibri"/>
                          <a:cs typeface="B Nazanin"/>
                        </a:rPr>
                        <a:t>دانشگاه شهید </a:t>
                      </a:r>
                      <a:r>
                        <a:rPr lang="fa-IR" sz="1400" b="1" dirty="0" smtClean="0">
                          <a:latin typeface="Calibri"/>
                          <a:ea typeface="Calibri"/>
                          <a:cs typeface="B Nazanin"/>
                        </a:rPr>
                        <a:t>بهشتی </a:t>
                      </a:r>
                      <a:r>
                        <a:rPr lang="en-US" sz="1400" b="1" dirty="0" err="1" smtClean="0">
                          <a:latin typeface="Calibri"/>
                          <a:ea typeface="Calibri"/>
                          <a:cs typeface="B Nazanin"/>
                        </a:rPr>
                        <a:t>Shahid</a:t>
                      </a:r>
                      <a:r>
                        <a:rPr lang="en-US" sz="1400" b="1" dirty="0" smtClean="0">
                          <a:latin typeface="Calibri"/>
                          <a:ea typeface="Calibri"/>
                          <a:cs typeface="B Nazanin"/>
                        </a:rPr>
                        <a:t> </a:t>
                      </a:r>
                      <a:r>
                        <a:rPr lang="en-US" sz="1400" b="1" dirty="0" err="1">
                          <a:latin typeface="Calibri"/>
                          <a:ea typeface="Calibri"/>
                          <a:cs typeface="B Nazanin"/>
                        </a:rPr>
                        <a:t>Beheshti</a:t>
                      </a:r>
                      <a:r>
                        <a:rPr lang="en-US" sz="1400" b="1" dirty="0">
                          <a:latin typeface="Calibri"/>
                          <a:ea typeface="Calibri"/>
                          <a:cs typeface="B Nazanin"/>
                        </a:rPr>
                        <a:t> Univ.</a:t>
                      </a:r>
                      <a:endParaRPr lang="en-US" sz="1000" b="1" dirty="0">
                        <a:latin typeface="Calibri"/>
                        <a:ea typeface="Calibri"/>
                        <a:cs typeface="Arial"/>
                      </a:endParaRPr>
                    </a:p>
                  </a:txBody>
                  <a:tcPr marL="56795" marR="56795"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rPr>
              <a:t>الف ) معیار </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rPr>
              <a:t>ARWU</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r="2000400" sy="-30000" kx="-800400" algn="bl" rotWithShape="0">
                  <a:prstClr val="black">
                    <a:alpha val="2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214554"/>
            <a:ext cx="7929618" cy="44545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80000"/>
              </a:lnSpc>
              <a:spcBef>
                <a:spcPct val="20000"/>
              </a:spcBef>
              <a:spcAft>
                <a:spcPct val="0"/>
              </a:spcAft>
              <a:buClrTx/>
              <a:buSzTx/>
              <a:buFontTx/>
              <a:buChar char="•"/>
              <a:tabLst/>
              <a:defRPr/>
            </a:pPr>
            <a:r>
              <a:rPr lang="fa-IR" b="1" kern="0" dirty="0" smtClean="0">
                <a:latin typeface="Verdana" pitchFamily="34" charset="0"/>
                <a:ea typeface="굴림" charset="-127"/>
                <a:cs typeface="B Lotus" pitchFamily="2" charset="-78"/>
              </a:rPr>
              <a:t>این معیار توسط یک موسسه تحقیقاتی در داخل دانشگاه </a:t>
            </a:r>
            <a:r>
              <a:rPr lang="en-US" b="1" kern="0" dirty="0" smtClean="0">
                <a:latin typeface="Verdana" pitchFamily="34" charset="0"/>
                <a:ea typeface="굴림" charset="-127"/>
                <a:cs typeface="B Lotus" pitchFamily="2" charset="-78"/>
              </a:rPr>
              <a:t>Jiao Tong</a:t>
            </a:r>
            <a:r>
              <a:rPr lang="fa-IR" b="1" kern="0" dirty="0" smtClean="0">
                <a:latin typeface="Verdana" pitchFamily="34" charset="0"/>
                <a:ea typeface="굴림" charset="-127"/>
                <a:cs typeface="B Lotus" pitchFamily="2" charset="-78"/>
              </a:rPr>
              <a:t> در شانگهای تهیه می شود.</a:t>
            </a:r>
          </a:p>
          <a:p>
            <a:pPr marL="342900" marR="0" lvl="0" indent="-342900" algn="r" defTabSz="914400" rtl="1" eaLnBrk="1" fontAlgn="base" latinLnBrk="0" hangingPunct="1">
              <a:lnSpc>
                <a:spcPct val="80000"/>
              </a:lnSpc>
              <a:spcBef>
                <a:spcPct val="20000"/>
              </a:spcBef>
              <a:spcAft>
                <a:spcPct val="0"/>
              </a:spcAft>
              <a:buClrTx/>
              <a:buSzTx/>
              <a:tabLst/>
              <a:defRPr/>
            </a:pPr>
            <a:endParaRPr kumimoji="0" lang="fa-IR" sz="1800" b="1" i="0" strike="noStrike" kern="0" cap="none" spc="0" normalizeH="0" baseline="0" noProof="0" dirty="0">
              <a:ln>
                <a:noFill/>
              </a:ln>
              <a:solidFill>
                <a:schemeClr val="tx1"/>
              </a:solidFill>
              <a:effectLst/>
              <a:uLnTx/>
              <a:uFillTx/>
              <a:latin typeface="Verdana" pitchFamily="34" charset="0"/>
              <a:ea typeface="굴림" charset="-127"/>
              <a:cs typeface="B Lotus" pitchFamily="2" charset="-78"/>
            </a:endParaRPr>
          </a:p>
          <a:p>
            <a:pPr marL="342900" marR="0" lvl="0" indent="-342900" algn="r" defTabSz="914400" rtl="1" eaLnBrk="1" fontAlgn="base" latinLnBrk="0" hangingPunct="1">
              <a:lnSpc>
                <a:spcPct val="80000"/>
              </a:lnSpc>
              <a:spcBef>
                <a:spcPct val="20000"/>
              </a:spcBef>
              <a:spcAft>
                <a:spcPct val="0"/>
              </a:spcAft>
              <a:buClrTx/>
              <a:buSzTx/>
              <a:tabLst/>
              <a:defRPr/>
            </a:pPr>
            <a:r>
              <a:rPr lang="fa-IR" sz="2400" b="1" kern="0" dirty="0" smtClean="0">
                <a:latin typeface="Verdana" pitchFamily="34" charset="0"/>
                <a:ea typeface="굴림" charset="-127"/>
                <a:cs typeface="B Lotus" pitchFamily="2" charset="-78"/>
              </a:rPr>
              <a:t>متدهای رده بندی:</a:t>
            </a:r>
          </a:p>
          <a:p>
            <a:pPr marL="342900" marR="0" lvl="0" indent="-342900" algn="r" defTabSz="914400" rtl="1" eaLnBrk="1" fontAlgn="base" latinLnBrk="0" hangingPunct="1">
              <a:lnSpc>
                <a:spcPct val="80000"/>
              </a:lnSpc>
              <a:spcBef>
                <a:spcPct val="20000"/>
              </a:spcBef>
              <a:spcAft>
                <a:spcPct val="0"/>
              </a:spcAft>
              <a:buClrTx/>
              <a:buSzTx/>
              <a:buFont typeface="Arial" pitchFamily="34" charset="0"/>
              <a:buChar char="•"/>
              <a:tabLst/>
              <a:defRPr/>
            </a:pPr>
            <a:r>
              <a:rPr kumimoji="0" lang="fa-IR" b="1" i="0" strike="noStrike" kern="0" cap="none" spc="0" normalizeH="0" baseline="0" noProof="0" dirty="0" smtClean="0">
                <a:ln>
                  <a:noFill/>
                </a:ln>
                <a:solidFill>
                  <a:schemeClr val="tx1"/>
                </a:solidFill>
                <a:effectLst/>
                <a:uLnTx/>
                <a:uFillTx/>
                <a:latin typeface="Verdana" pitchFamily="34" charset="0"/>
                <a:ea typeface="굴림" charset="-127"/>
                <a:cs typeface="B Lotus" pitchFamily="2" charset="-78"/>
              </a:rPr>
              <a:t>کیفیت آموزش: </a:t>
            </a:r>
            <a:r>
              <a:rPr kumimoji="0" lang="fa-IR" i="0" strike="noStrike" kern="0" cap="none" spc="0" normalizeH="0" baseline="0" noProof="0" dirty="0" smtClean="0">
                <a:ln>
                  <a:noFill/>
                </a:ln>
                <a:solidFill>
                  <a:schemeClr val="tx1"/>
                </a:solidFill>
                <a:effectLst/>
                <a:uLnTx/>
                <a:uFillTx/>
                <a:latin typeface="Verdana" pitchFamily="34" charset="0"/>
                <a:ea typeface="굴림" charset="-127"/>
                <a:cs typeface="B Lotus" pitchFamily="2" charset="-78"/>
              </a:rPr>
              <a:t>تعداد</a:t>
            </a:r>
            <a:r>
              <a:rPr kumimoji="0" lang="fa-IR" i="0" strike="noStrike" kern="0" cap="none" spc="0" normalizeH="0" noProof="0" dirty="0" smtClean="0">
                <a:ln>
                  <a:noFill/>
                </a:ln>
                <a:solidFill>
                  <a:schemeClr val="tx1"/>
                </a:solidFill>
                <a:effectLst/>
                <a:uLnTx/>
                <a:uFillTx/>
                <a:latin typeface="Verdana" pitchFamily="34" charset="0"/>
                <a:ea typeface="굴림" charset="-127"/>
                <a:cs typeface="B Lotus" pitchFamily="2" charset="-78"/>
              </a:rPr>
              <a:t> دانشجویانی که از موسسه، جایزه نوبل یا مدال فیلدز بگیرند. </a:t>
            </a:r>
            <a:r>
              <a:rPr kumimoji="0" lang="fa-IR" b="1" i="0" strike="noStrike" kern="0" cap="none" spc="0" normalizeH="0" noProof="0" dirty="0" smtClean="0">
                <a:ln>
                  <a:noFill/>
                </a:ln>
                <a:solidFill>
                  <a:schemeClr val="tx1"/>
                </a:solidFill>
                <a:effectLst/>
                <a:uLnTx/>
                <a:uFillTx/>
                <a:latin typeface="Verdana" pitchFamily="34" charset="0"/>
                <a:ea typeface="굴림" charset="-127"/>
                <a:cs typeface="B Lotus" pitchFamily="2" charset="-78"/>
              </a:rPr>
              <a:t>(10%)</a:t>
            </a:r>
          </a:p>
          <a:p>
            <a:pPr marL="342900" marR="0" lvl="0" indent="-342900" algn="r" defTabSz="914400" rtl="1" eaLnBrk="1" fontAlgn="base" latinLnBrk="0" hangingPunct="1">
              <a:lnSpc>
                <a:spcPct val="80000"/>
              </a:lnSpc>
              <a:spcBef>
                <a:spcPct val="20000"/>
              </a:spcBef>
              <a:spcAft>
                <a:spcPct val="0"/>
              </a:spcAft>
              <a:buClrTx/>
              <a:buSzTx/>
              <a:buFont typeface="Arial" pitchFamily="34" charset="0"/>
              <a:buChar char="•"/>
              <a:tabLst/>
              <a:defRPr/>
            </a:pPr>
            <a:r>
              <a:rPr lang="fa-IR" b="1" kern="0" baseline="0" dirty="0" smtClean="0">
                <a:latin typeface="Verdana" pitchFamily="34" charset="0"/>
                <a:ea typeface="굴림" charset="-127"/>
                <a:cs typeface="B Lotus" pitchFamily="2" charset="-78"/>
              </a:rPr>
              <a:t>کیفیت</a:t>
            </a:r>
            <a:r>
              <a:rPr lang="fa-IR" b="1" kern="0" dirty="0" smtClean="0">
                <a:latin typeface="Verdana" pitchFamily="34" charset="0"/>
                <a:ea typeface="굴림" charset="-127"/>
                <a:cs typeface="B Lotus" pitchFamily="2" charset="-78"/>
              </a:rPr>
              <a:t> دانشکده:</a:t>
            </a:r>
          </a:p>
          <a:p>
            <a:pPr marL="800100" lvl="1" indent="-342900" algn="r" rtl="1">
              <a:lnSpc>
                <a:spcPct val="80000"/>
              </a:lnSpc>
              <a:spcBef>
                <a:spcPct val="20000"/>
              </a:spcBef>
              <a:buFont typeface="Arial" pitchFamily="34" charset="0"/>
              <a:buChar char="•"/>
            </a:pPr>
            <a:r>
              <a:rPr lang="fa-IR" kern="0" dirty="0" smtClean="0">
                <a:latin typeface="Verdana" pitchFamily="34" charset="0"/>
                <a:ea typeface="굴림" charset="-127"/>
                <a:cs typeface="B Lotus" pitchFamily="2" charset="-78"/>
              </a:rPr>
              <a:t>تعداد کادر و هیئت یک موسسه که جایزه نوبل یا مدال فیلدز گرفته اند </a:t>
            </a:r>
            <a:r>
              <a:rPr lang="fa-IR" b="1" kern="0" dirty="0" smtClean="0">
                <a:latin typeface="Verdana" pitchFamily="34" charset="0"/>
                <a:ea typeface="굴림" charset="-127"/>
                <a:cs typeface="B Lotus" pitchFamily="2" charset="-78"/>
              </a:rPr>
              <a:t>(20%)</a:t>
            </a:r>
          </a:p>
          <a:p>
            <a:pPr marL="800100" lvl="1" indent="-342900" algn="r" rtl="1">
              <a:lnSpc>
                <a:spcPct val="80000"/>
              </a:lnSpc>
              <a:spcBef>
                <a:spcPct val="20000"/>
              </a:spcBef>
              <a:buFont typeface="Arial" pitchFamily="34" charset="0"/>
              <a:buChar char="•"/>
            </a:pPr>
            <a:r>
              <a:rPr kumimoji="0" lang="fa-IR" i="0" strike="noStrike" kern="0" cap="none" spc="0" normalizeH="0" baseline="0" noProof="0" dirty="0" smtClean="0">
                <a:ln>
                  <a:noFill/>
                </a:ln>
                <a:solidFill>
                  <a:schemeClr val="tx1"/>
                </a:solidFill>
                <a:effectLst/>
                <a:uLnTx/>
                <a:uFillTx/>
                <a:latin typeface="Verdana" pitchFamily="34" charset="0"/>
                <a:ea typeface="굴림" charset="-127"/>
                <a:cs typeface="B Lotus" pitchFamily="2" charset="-78"/>
              </a:rPr>
              <a:t>تحقیقاتی</a:t>
            </a:r>
            <a:r>
              <a:rPr kumimoji="0" lang="fa-IR" i="0" strike="noStrike" kern="0" cap="none" spc="0" normalizeH="0" noProof="0" dirty="0" smtClean="0">
                <a:ln>
                  <a:noFill/>
                </a:ln>
                <a:solidFill>
                  <a:schemeClr val="tx1"/>
                </a:solidFill>
                <a:effectLst/>
                <a:uLnTx/>
                <a:uFillTx/>
                <a:latin typeface="Verdana" pitchFamily="34" charset="0"/>
                <a:ea typeface="굴림" charset="-127"/>
                <a:cs typeface="B Lotus" pitchFamily="2" charset="-78"/>
              </a:rPr>
              <a:t> که در 21 زمینه اصلی به کرات مرجع واقع شده باشند </a:t>
            </a:r>
            <a:r>
              <a:rPr kumimoji="0" lang="fa-IR" b="1" i="0" strike="noStrike" kern="0" cap="none" spc="0" normalizeH="0" noProof="0" dirty="0" smtClean="0">
                <a:ln>
                  <a:noFill/>
                </a:ln>
                <a:solidFill>
                  <a:schemeClr val="tx1"/>
                </a:solidFill>
                <a:effectLst/>
                <a:uLnTx/>
                <a:uFillTx/>
                <a:latin typeface="Verdana" pitchFamily="34" charset="0"/>
                <a:ea typeface="굴림" charset="-127"/>
                <a:cs typeface="B Lotus" pitchFamily="2" charset="-78"/>
              </a:rPr>
              <a:t>(20%) </a:t>
            </a:r>
            <a:r>
              <a:rPr lang="en-US" sz="1200" dirty="0">
                <a:hlinkClick r:id="rId3"/>
              </a:rPr>
              <a:t>http://</a:t>
            </a:r>
            <a:r>
              <a:rPr lang="en-US" sz="1200" dirty="0" smtClean="0">
                <a:hlinkClick r:id="rId3"/>
              </a:rPr>
              <a:t>www.isihighlycited.com</a:t>
            </a:r>
            <a:endParaRPr lang="fa-IR" sz="1200" dirty="0" smtClean="0"/>
          </a:p>
          <a:p>
            <a:pPr marL="342900" indent="-342900" algn="r" rtl="1">
              <a:lnSpc>
                <a:spcPct val="80000"/>
              </a:lnSpc>
              <a:spcBef>
                <a:spcPct val="20000"/>
              </a:spcBef>
              <a:buFont typeface="Arial" pitchFamily="34" charset="0"/>
              <a:buChar char="•"/>
            </a:pPr>
            <a:r>
              <a:rPr kumimoji="0" lang="fa-IR" b="1" i="0" strike="noStrike" kern="0" cap="none" spc="0" normalizeH="0" baseline="0" noProof="0" dirty="0" smtClean="0">
                <a:ln>
                  <a:noFill/>
                </a:ln>
                <a:solidFill>
                  <a:schemeClr val="tx1"/>
                </a:solidFill>
                <a:effectLst/>
                <a:uLnTx/>
                <a:uFillTx/>
                <a:latin typeface="+mn-lt"/>
                <a:ea typeface="+mn-ea"/>
                <a:cs typeface="B Lotus" pitchFamily="2" charset="-78"/>
              </a:rPr>
              <a:t>خروجی مقالات:</a:t>
            </a:r>
          </a:p>
          <a:p>
            <a:pPr marL="800100" lvl="1" indent="-342900" algn="r" rtl="1">
              <a:lnSpc>
                <a:spcPct val="80000"/>
              </a:lnSpc>
              <a:spcBef>
                <a:spcPct val="20000"/>
              </a:spcBef>
              <a:buFont typeface="Arial" pitchFamily="34" charset="0"/>
              <a:buChar char="•"/>
            </a:pPr>
            <a:r>
              <a:rPr lang="fa-IR" kern="0" dirty="0" smtClean="0">
                <a:latin typeface="+mn-lt"/>
                <a:cs typeface="B Lotus" pitchFamily="2" charset="-78"/>
              </a:rPr>
              <a:t>مقالاتی که در زمینه علوم و طبیعت نشر شده باشند </a:t>
            </a:r>
            <a:r>
              <a:rPr lang="fa-IR" b="1" kern="0" dirty="0" smtClean="0">
                <a:latin typeface="+mn-lt"/>
                <a:cs typeface="B Lotus" pitchFamily="2" charset="-78"/>
              </a:rPr>
              <a:t>(20%)</a:t>
            </a:r>
            <a:r>
              <a:rPr lang="fa-IR" kern="0" dirty="0" smtClean="0">
                <a:latin typeface="+mn-lt"/>
                <a:cs typeface="B Lotus" pitchFamily="2" charset="-78"/>
              </a:rPr>
              <a:t> </a:t>
            </a:r>
            <a:r>
              <a:rPr lang="fa-IR" sz="1400" kern="0" dirty="0" smtClean="0">
                <a:latin typeface="+mn-lt"/>
                <a:cs typeface="B Lotus" pitchFamily="2" charset="-78"/>
              </a:rPr>
              <a:t>این معیار برای موسساتی که فقط در علوم و طبیعت کار می کنند بر روی بقیه سرشکن می گردد.</a:t>
            </a:r>
          </a:p>
          <a:p>
            <a:pPr marL="800100" lvl="1" indent="-342900" algn="r" rtl="1">
              <a:lnSpc>
                <a:spcPct val="80000"/>
              </a:lnSpc>
              <a:spcBef>
                <a:spcPct val="20000"/>
              </a:spcBef>
              <a:buFont typeface="Arial" pitchFamily="34" charset="0"/>
              <a:buChar char="•"/>
            </a:pPr>
            <a:r>
              <a:rPr kumimoji="0" lang="fa-IR" i="0" strike="noStrike" kern="0" cap="none" spc="0" normalizeH="0" baseline="0" noProof="0" dirty="0" smtClean="0">
                <a:ln>
                  <a:noFill/>
                </a:ln>
                <a:solidFill>
                  <a:schemeClr val="tx1"/>
                </a:solidFill>
                <a:effectLst/>
                <a:uLnTx/>
                <a:uFillTx/>
                <a:latin typeface="+mn-lt"/>
                <a:ea typeface="+mn-ea"/>
                <a:cs typeface="B Lotus" pitchFamily="2" charset="-78"/>
              </a:rPr>
              <a:t>مقالاتی که در دو فهرست</a:t>
            </a:r>
            <a:r>
              <a:rPr kumimoji="0" lang="fa-IR" i="0" strike="noStrike" kern="0" cap="none" spc="0" normalizeH="0" noProof="0" dirty="0" smtClean="0">
                <a:ln>
                  <a:noFill/>
                </a:ln>
                <a:solidFill>
                  <a:schemeClr val="tx1"/>
                </a:solidFill>
                <a:effectLst/>
                <a:uLnTx/>
                <a:uFillTx/>
                <a:latin typeface="+mn-lt"/>
                <a:ea typeface="+mn-ea"/>
                <a:cs typeface="B Lotus" pitchFamily="2" charset="-78"/>
              </a:rPr>
              <a:t> </a:t>
            </a:r>
            <a:r>
              <a:rPr kumimoji="0" lang="en-US" i="0" strike="noStrike" kern="0" cap="none" spc="0" normalizeH="0" noProof="0" dirty="0" smtClean="0">
                <a:ln>
                  <a:noFill/>
                </a:ln>
                <a:solidFill>
                  <a:schemeClr val="tx1"/>
                </a:solidFill>
                <a:effectLst/>
                <a:uLnTx/>
                <a:uFillTx/>
                <a:latin typeface="+mn-lt"/>
                <a:ea typeface="+mn-ea"/>
                <a:cs typeface="B Lotus" pitchFamily="2" charset="-78"/>
                <a:hlinkClick r:id="rId4"/>
              </a:rPr>
              <a:t>SCI</a:t>
            </a:r>
            <a:r>
              <a:rPr kumimoji="0" lang="fa-IR" i="0" strike="noStrike" kern="0" cap="none" spc="0" normalizeH="0" noProof="0" dirty="0" smtClean="0">
                <a:ln>
                  <a:noFill/>
                </a:ln>
                <a:solidFill>
                  <a:schemeClr val="tx1"/>
                </a:solidFill>
                <a:effectLst/>
                <a:uLnTx/>
                <a:uFillTx/>
                <a:latin typeface="+mn-lt"/>
                <a:ea typeface="+mn-ea"/>
                <a:cs typeface="B Lotus" pitchFamily="2" charset="-78"/>
                <a:hlinkClick r:id="rId4"/>
              </a:rPr>
              <a:t> </a:t>
            </a:r>
            <a:r>
              <a:rPr kumimoji="0" lang="fa-IR" i="0" strike="noStrike" kern="0" cap="none" spc="0" normalizeH="0" noProof="0" dirty="0" smtClean="0">
                <a:ln>
                  <a:noFill/>
                </a:ln>
                <a:solidFill>
                  <a:schemeClr val="tx1"/>
                </a:solidFill>
                <a:effectLst/>
                <a:uLnTx/>
                <a:uFillTx/>
                <a:latin typeface="+mn-lt"/>
                <a:ea typeface="+mn-ea"/>
                <a:cs typeface="B Lotus" pitchFamily="2" charset="-78"/>
              </a:rPr>
              <a:t>و </a:t>
            </a:r>
            <a:r>
              <a:rPr kumimoji="0" lang="en-US" i="0" strike="noStrike" kern="0" cap="none" spc="0" normalizeH="0" noProof="0" dirty="0" smtClean="0">
                <a:ln>
                  <a:noFill/>
                </a:ln>
                <a:solidFill>
                  <a:schemeClr val="tx1"/>
                </a:solidFill>
                <a:effectLst/>
                <a:uLnTx/>
                <a:uFillTx/>
                <a:latin typeface="+mn-lt"/>
                <a:ea typeface="+mn-ea"/>
                <a:cs typeface="B Lotus" pitchFamily="2" charset="-78"/>
                <a:hlinkClick r:id="rId5"/>
              </a:rPr>
              <a:t>SSCI</a:t>
            </a:r>
            <a:r>
              <a:rPr kumimoji="0" lang="fa-IR" i="0" strike="noStrike" kern="0" cap="none" spc="0" normalizeH="0" noProof="0" dirty="0" smtClean="0">
                <a:ln>
                  <a:noFill/>
                </a:ln>
                <a:solidFill>
                  <a:schemeClr val="tx1"/>
                </a:solidFill>
                <a:effectLst/>
                <a:uLnTx/>
                <a:uFillTx/>
                <a:latin typeface="+mn-lt"/>
                <a:ea typeface="+mn-ea"/>
                <a:cs typeface="B Lotus" pitchFamily="2" charset="-78"/>
                <a:hlinkClick r:id="rId5"/>
              </a:rPr>
              <a:t> </a:t>
            </a:r>
            <a:r>
              <a:rPr kumimoji="0" lang="fa-IR" i="0" strike="noStrike" kern="0" cap="none" spc="0" normalizeH="0" noProof="0" dirty="0" smtClean="0">
                <a:ln>
                  <a:noFill/>
                </a:ln>
                <a:solidFill>
                  <a:schemeClr val="tx1"/>
                </a:solidFill>
                <a:effectLst/>
                <a:uLnTx/>
                <a:uFillTx/>
                <a:latin typeface="+mn-lt"/>
                <a:ea typeface="+mn-ea"/>
                <a:cs typeface="B Lotus" pitchFamily="2" charset="-78"/>
              </a:rPr>
              <a:t>لیست شده باشند </a:t>
            </a:r>
            <a:r>
              <a:rPr kumimoji="0" lang="fa-IR" b="1" i="0" strike="noStrike" kern="0" cap="none" spc="0" normalizeH="0" noProof="0" dirty="0" smtClean="0">
                <a:ln>
                  <a:noFill/>
                </a:ln>
                <a:solidFill>
                  <a:schemeClr val="tx1"/>
                </a:solidFill>
                <a:effectLst/>
                <a:uLnTx/>
                <a:uFillTx/>
                <a:latin typeface="+mn-lt"/>
                <a:ea typeface="+mn-ea"/>
                <a:cs typeface="B Lotus" pitchFamily="2" charset="-78"/>
              </a:rPr>
              <a:t>(20%)</a:t>
            </a:r>
            <a:r>
              <a:rPr kumimoji="0" lang="fa-IR" i="0" strike="noStrike" kern="0" cap="none" spc="0" normalizeH="0" noProof="0" dirty="0" smtClean="0">
                <a:ln>
                  <a:noFill/>
                </a:ln>
                <a:solidFill>
                  <a:schemeClr val="tx1"/>
                </a:solidFill>
                <a:effectLst/>
                <a:uLnTx/>
                <a:uFillTx/>
                <a:latin typeface="+mn-lt"/>
                <a:ea typeface="+mn-ea"/>
                <a:cs typeface="B Lotus" pitchFamily="2" charset="-78"/>
              </a:rPr>
              <a:t> </a:t>
            </a:r>
            <a:r>
              <a:rPr kumimoji="0" lang="fa-IR" sz="1400" i="0" strike="noStrike" kern="0" cap="none" spc="0" normalizeH="0" noProof="0" dirty="0" smtClean="0">
                <a:ln>
                  <a:noFill/>
                </a:ln>
                <a:solidFill>
                  <a:schemeClr val="tx1"/>
                </a:solidFill>
                <a:effectLst/>
                <a:uLnTx/>
                <a:uFillTx/>
                <a:latin typeface="+mn-lt"/>
                <a:ea typeface="+mn-ea"/>
                <a:cs typeface="B Lotus" pitchFamily="2" charset="-78"/>
              </a:rPr>
              <a:t>به ترتیب 6400 و 1700 ژورنال علمی و تکنولوژی بین المللی در این دو فهرست قرار دارند.</a:t>
            </a:r>
            <a:endParaRPr kumimoji="0" lang="fa-IR" i="0" strike="noStrike" kern="0" cap="none" spc="0" normalizeH="0" noProof="0" dirty="0" smtClean="0">
              <a:ln>
                <a:noFill/>
              </a:ln>
              <a:solidFill>
                <a:schemeClr val="tx1"/>
              </a:solidFill>
              <a:effectLst/>
              <a:uLnTx/>
              <a:uFillTx/>
              <a:latin typeface="+mn-lt"/>
              <a:ea typeface="+mn-ea"/>
              <a:cs typeface="B Lotus" pitchFamily="2" charset="-78"/>
            </a:endParaRPr>
          </a:p>
          <a:p>
            <a:pPr marL="342900" indent="-342900" algn="r" rtl="1">
              <a:lnSpc>
                <a:spcPct val="80000"/>
              </a:lnSpc>
              <a:spcBef>
                <a:spcPct val="20000"/>
              </a:spcBef>
              <a:buFont typeface="Arial" pitchFamily="34" charset="0"/>
              <a:buChar char="•"/>
            </a:pPr>
            <a:r>
              <a:rPr kumimoji="0" lang="fa-IR" b="1" i="0" strike="noStrike" kern="0" cap="none" spc="0" normalizeH="0" baseline="0" noProof="0" dirty="0" smtClean="0">
                <a:ln>
                  <a:noFill/>
                </a:ln>
                <a:solidFill>
                  <a:schemeClr val="tx1"/>
                </a:solidFill>
                <a:effectLst/>
                <a:uLnTx/>
                <a:uFillTx/>
                <a:latin typeface="+mn-lt"/>
                <a:ea typeface="+mn-ea"/>
                <a:cs typeface="B Lotus" pitchFamily="2" charset="-78"/>
              </a:rPr>
              <a:t>کارایی و بازدهی سرانه:</a:t>
            </a:r>
            <a:r>
              <a:rPr kumimoji="0" lang="fa-IR" i="0" strike="noStrike" kern="0" cap="none" spc="0" normalizeH="0" baseline="0" noProof="0" dirty="0" smtClean="0">
                <a:ln>
                  <a:noFill/>
                </a:ln>
                <a:solidFill>
                  <a:schemeClr val="tx1"/>
                </a:solidFill>
                <a:effectLst/>
                <a:uLnTx/>
                <a:uFillTx/>
                <a:latin typeface="+mn-lt"/>
                <a:ea typeface="+mn-ea"/>
                <a:cs typeface="B Lotus" pitchFamily="2" charset="-78"/>
              </a:rPr>
              <a:t> مقدار</a:t>
            </a:r>
            <a:r>
              <a:rPr kumimoji="0" lang="fa-IR" i="0" strike="noStrike" kern="0" cap="none" spc="0" normalizeH="0" noProof="0" dirty="0" smtClean="0">
                <a:ln>
                  <a:noFill/>
                </a:ln>
                <a:solidFill>
                  <a:schemeClr val="tx1"/>
                </a:solidFill>
                <a:effectLst/>
                <a:uLnTx/>
                <a:uFillTx/>
                <a:latin typeface="+mn-lt"/>
                <a:ea typeface="+mn-ea"/>
                <a:cs typeface="B Lotus" pitchFamily="2" charset="-78"/>
              </a:rPr>
              <a:t> پارامترهای بالایی تقسیم بر تعداد کارکنان یک موسسه </a:t>
            </a:r>
            <a:r>
              <a:rPr kumimoji="0" lang="fa-IR" b="1" i="0" strike="noStrike" kern="0" cap="none" spc="0" normalizeH="0" noProof="0" dirty="0" smtClean="0">
                <a:ln>
                  <a:noFill/>
                </a:ln>
                <a:solidFill>
                  <a:schemeClr val="tx1"/>
                </a:solidFill>
                <a:effectLst/>
                <a:uLnTx/>
                <a:uFillTx/>
                <a:latin typeface="+mn-lt"/>
                <a:ea typeface="+mn-ea"/>
                <a:cs typeface="B Lotus" pitchFamily="2" charset="-78"/>
              </a:rPr>
              <a:t>(10%)</a:t>
            </a:r>
            <a:r>
              <a:rPr kumimoji="0" lang="fa-IR" i="0" strike="noStrike" kern="0" cap="none" spc="0" normalizeH="0" noProof="0" dirty="0" smtClean="0">
                <a:ln>
                  <a:noFill/>
                </a:ln>
                <a:solidFill>
                  <a:schemeClr val="tx1"/>
                </a:solidFill>
                <a:effectLst/>
                <a:uLnTx/>
                <a:uFillTx/>
                <a:latin typeface="+mn-lt"/>
                <a:ea typeface="+mn-ea"/>
                <a:cs typeface="B Lotus" pitchFamily="2" charset="-78"/>
              </a:rPr>
              <a:t> </a:t>
            </a:r>
            <a:r>
              <a:rPr kumimoji="0" lang="fa-IR" sz="1400" i="0" strike="noStrike" kern="0" cap="none" spc="0" normalizeH="0" noProof="0" dirty="0" smtClean="0">
                <a:ln>
                  <a:noFill/>
                </a:ln>
                <a:solidFill>
                  <a:schemeClr val="tx1"/>
                </a:solidFill>
                <a:effectLst/>
                <a:uLnTx/>
                <a:uFillTx/>
                <a:latin typeface="+mn-lt"/>
                <a:ea typeface="+mn-ea"/>
                <a:cs typeface="B Lotus" pitchFamily="2" charset="-78"/>
              </a:rPr>
              <a:t>(در صورتی که تعداد کارکنان موسسه در دست نباشد که در اکثر مواقع این چنین است، این معیار بر روی بقیه سرشکن خواهد شد.)</a:t>
            </a:r>
          </a:p>
          <a:p>
            <a:pPr marL="342900" indent="-342900" algn="r" rtl="1">
              <a:lnSpc>
                <a:spcPct val="80000"/>
              </a:lnSpc>
              <a:spcBef>
                <a:spcPct val="20000"/>
              </a:spcBef>
              <a:buFont typeface="Arial" pitchFamily="34" charset="0"/>
              <a:buChar char="•"/>
            </a:pPr>
            <a:endParaRPr lang="fa-IR" sz="1400" b="1" kern="0" baseline="0" dirty="0">
              <a:latin typeface="+mn-lt"/>
              <a:cs typeface="B Lotus" pitchFamily="2" charset="-78"/>
            </a:endParaRPr>
          </a:p>
          <a:p>
            <a:pPr marL="342900" indent="-342900" algn="ctr" rtl="1">
              <a:lnSpc>
                <a:spcPct val="80000"/>
              </a:lnSpc>
              <a:spcBef>
                <a:spcPct val="20000"/>
              </a:spcBef>
            </a:pPr>
            <a:r>
              <a:rPr kumimoji="0" lang="fa-IR" sz="1400" i="0" strike="noStrike" kern="0" cap="none" spc="0" normalizeH="0" noProof="0" dirty="0" smtClean="0">
                <a:ln>
                  <a:noFill/>
                </a:ln>
                <a:solidFill>
                  <a:schemeClr val="tx1"/>
                </a:solidFill>
                <a:effectLst/>
                <a:uLnTx/>
                <a:uFillTx/>
                <a:latin typeface="+mn-lt"/>
                <a:ea typeface="+mn-ea"/>
                <a:cs typeface="B Lotus" pitchFamily="2" charset="-78"/>
              </a:rPr>
              <a:t>نشریه </a:t>
            </a:r>
            <a:r>
              <a:rPr kumimoji="0" lang="en-US" sz="1400" i="0" strike="noStrike" kern="0" cap="none" spc="0" normalizeH="0" noProof="0" dirty="0" err="1" smtClean="0">
                <a:ln>
                  <a:noFill/>
                </a:ln>
                <a:solidFill>
                  <a:schemeClr val="tx1"/>
                </a:solidFill>
                <a:effectLst/>
                <a:uLnTx/>
                <a:uFillTx/>
                <a:latin typeface="+mn-lt"/>
                <a:ea typeface="+mn-ea"/>
                <a:cs typeface="B Lotus" pitchFamily="2" charset="-78"/>
              </a:rPr>
              <a:t>Scientometrics</a:t>
            </a:r>
            <a:r>
              <a:rPr kumimoji="0" lang="en-US" sz="1400" i="0" strike="noStrike" kern="0" cap="none" spc="0" normalizeH="0" noProof="0" dirty="0" smtClean="0">
                <a:ln>
                  <a:noFill/>
                </a:ln>
                <a:solidFill>
                  <a:schemeClr val="tx1"/>
                </a:solidFill>
                <a:effectLst/>
                <a:uLnTx/>
                <a:uFillTx/>
                <a:latin typeface="+mn-lt"/>
                <a:ea typeface="+mn-ea"/>
                <a:cs typeface="B Lotus" pitchFamily="2" charset="-78"/>
              </a:rPr>
              <a:t> </a:t>
            </a:r>
            <a:r>
              <a:rPr lang="fa-IR" sz="1400" kern="0" dirty="0">
                <a:latin typeface="+mn-lt"/>
                <a:cs typeface="B Lotus" pitchFamily="2" charset="-78"/>
              </a:rPr>
              <a:t> </a:t>
            </a:r>
            <a:r>
              <a:rPr lang="fa-IR" sz="1400" kern="0" dirty="0" smtClean="0">
                <a:latin typeface="+mn-lt"/>
                <a:cs typeface="B Lotus" pitchFamily="2" charset="-78"/>
              </a:rPr>
              <a:t>در سال 2007 ادعا کرد که اگر اطلاعات خام </a:t>
            </a:r>
            <a:r>
              <a:rPr lang="en-US" sz="1400" kern="0" dirty="0" smtClean="0">
                <a:latin typeface="+mn-lt"/>
                <a:cs typeface="B Lotus" pitchFamily="2" charset="-78"/>
              </a:rPr>
              <a:t>ARWU</a:t>
            </a:r>
            <a:r>
              <a:rPr lang="fa-IR" sz="1400" kern="0" dirty="0" smtClean="0">
                <a:latin typeface="+mn-lt"/>
                <a:cs typeface="B Lotus" pitchFamily="2" charset="-78"/>
              </a:rPr>
              <a:t> را با متدولوژی بالا تحلیل کنیم،</a:t>
            </a:r>
            <a:br>
              <a:rPr lang="fa-IR" sz="1400" kern="0" dirty="0" smtClean="0">
                <a:latin typeface="+mn-lt"/>
                <a:cs typeface="B Lotus" pitchFamily="2" charset="-78"/>
              </a:rPr>
            </a:br>
            <a:r>
              <a:rPr lang="fa-IR" sz="1400" b="1" kern="0" dirty="0" smtClean="0">
                <a:latin typeface="+mn-lt"/>
                <a:cs typeface="B Lotus" pitchFamily="2" charset="-78"/>
              </a:rPr>
              <a:t>نتایج رده بندی شانگهای بدست نمی آید!</a:t>
            </a:r>
          </a:p>
          <a:p>
            <a:pPr marL="342900" indent="-342900" algn="ctr" rtl="1">
              <a:lnSpc>
                <a:spcPct val="80000"/>
              </a:lnSpc>
              <a:spcBef>
                <a:spcPct val="20000"/>
              </a:spcBef>
            </a:pPr>
            <a:r>
              <a:rPr kumimoji="0" lang="fa-IR" sz="1400" i="0" strike="noStrike" kern="0" cap="none" spc="0" normalizeH="0" baseline="0" noProof="0" dirty="0" smtClean="0">
                <a:ln>
                  <a:noFill/>
                </a:ln>
                <a:solidFill>
                  <a:schemeClr val="tx1"/>
                </a:solidFill>
                <a:effectLst/>
                <a:uLnTx/>
                <a:uFillTx/>
                <a:latin typeface="+mn-lt"/>
                <a:ea typeface="+mn-ea"/>
                <a:cs typeface="B Lotus" pitchFamily="2" charset="-78"/>
              </a:rPr>
              <a:t>در پی این ادعا و حقایقی دیگر حدود 10 دانشگاه در کانادا و آمریکا به این رده بندی اعتراض کردند و گروه دانشجویی </a:t>
            </a:r>
            <a:r>
              <a:rPr kumimoji="0" lang="en-US" sz="1400" i="0" strike="noStrike" kern="0" cap="none" spc="0" normalizeH="0" baseline="0" noProof="0" dirty="0" smtClean="0">
                <a:ln>
                  <a:noFill/>
                </a:ln>
                <a:solidFill>
                  <a:schemeClr val="tx1"/>
                </a:solidFill>
                <a:effectLst/>
                <a:uLnTx/>
                <a:uFillTx/>
                <a:latin typeface="+mn-lt"/>
                <a:ea typeface="+mn-ea"/>
                <a:cs typeface="B Lotus" pitchFamily="2" charset="-78"/>
              </a:rPr>
              <a:t>FUNC</a:t>
            </a:r>
            <a:r>
              <a:rPr kumimoji="0" lang="fa-IR" sz="1400" i="0" strike="noStrike" kern="0" cap="none" spc="0" normalizeH="0" baseline="0" noProof="0" dirty="0" smtClean="0">
                <a:ln>
                  <a:noFill/>
                </a:ln>
                <a:solidFill>
                  <a:schemeClr val="tx1"/>
                </a:solidFill>
                <a:effectLst/>
                <a:uLnTx/>
                <a:uFillTx/>
                <a:latin typeface="+mn-lt"/>
                <a:ea typeface="+mn-ea"/>
                <a:cs typeface="B Lotus" pitchFamily="2" charset="-78"/>
              </a:rPr>
              <a:t> شکل گرفت.</a:t>
            </a:r>
            <a:endParaRPr kumimoji="0" lang="uk-UA" i="0" strike="noStrike" kern="0" cap="none" spc="0" normalizeH="0" baseline="0" noProof="0" dirty="0" smtClean="0">
              <a:ln>
                <a:noFill/>
              </a:ln>
              <a:solidFill>
                <a:schemeClr val="tx1"/>
              </a:solidFill>
              <a:effectLst/>
              <a:uLnTx/>
              <a:uFillTx/>
              <a:latin typeface="+mn-lt"/>
              <a:ea typeface="+mn-ea"/>
              <a:cs typeface="B Lotus"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الف ) معیار </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ARWU</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357430"/>
            <a:ext cx="7929618" cy="43116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r>
              <a:rPr lang="fa-IR" kern="0" dirty="0" smtClean="0">
                <a:latin typeface="+mn-lt"/>
                <a:cs typeface="B Lotus" pitchFamily="2" charset="-78"/>
              </a:rPr>
              <a:t>این لیست تنها 500 دانشگاه برتر را در خود دارد.</a:t>
            </a:r>
          </a:p>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r>
              <a:rPr kumimoji="0" lang="fa-IR" i="0" strike="noStrike" kern="0" cap="none" spc="0" normalizeH="0" baseline="0" noProof="0" dirty="0" smtClean="0">
                <a:ln>
                  <a:noFill/>
                </a:ln>
                <a:solidFill>
                  <a:schemeClr val="tx1"/>
                </a:solidFill>
                <a:effectLst/>
                <a:uLnTx/>
                <a:uFillTx/>
                <a:latin typeface="+mn-lt"/>
                <a:ea typeface="+mn-ea"/>
                <a:cs typeface="B Lotus" pitchFamily="2" charset="-78"/>
              </a:rPr>
              <a:t>جایزه</a:t>
            </a:r>
            <a:r>
              <a:rPr kumimoji="0" lang="fa-IR" i="0" strike="noStrike" kern="0" cap="none" spc="0" normalizeH="0" noProof="0" dirty="0" smtClean="0">
                <a:ln>
                  <a:noFill/>
                </a:ln>
                <a:solidFill>
                  <a:schemeClr val="tx1"/>
                </a:solidFill>
                <a:effectLst/>
                <a:uLnTx/>
                <a:uFillTx/>
                <a:latin typeface="+mn-lt"/>
                <a:ea typeface="+mn-ea"/>
                <a:cs typeface="B Lotus" pitchFamily="2" charset="-78"/>
              </a:rPr>
              <a:t> فیلدز و نوبل بیشتر در جوامع غربی معتبر است و بر سر آن رقابت می شود (30%) ضمنا این معیار تنها مشخص کننده سطح بالای یک موسسه است و نمی تواند سطح متوسط آنرا معین کند.</a:t>
            </a:r>
          </a:p>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r>
              <a:rPr lang="fa-IR" kern="0" dirty="0" smtClean="0">
                <a:latin typeface="+mn-lt"/>
                <a:cs typeface="B Lotus" pitchFamily="2" charset="-78"/>
              </a:rPr>
              <a:t>مقالات فارسی، در ژورنال های اصلی مرجع نمی شوند. مقالات لاتین نیز به نسبت بسیار کمتر تولید می شوند. ضمنا ما در رشته های خاص غربی فرهیخته نداریم. (20%)</a:t>
            </a:r>
          </a:p>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r>
              <a:rPr kumimoji="0" lang="fa-IR" i="0" strike="noStrike" kern="0" cap="none" spc="0" normalizeH="0" noProof="0" dirty="0" smtClean="0">
                <a:ln>
                  <a:noFill/>
                </a:ln>
                <a:solidFill>
                  <a:schemeClr val="tx1"/>
                </a:solidFill>
                <a:effectLst/>
                <a:uLnTx/>
                <a:uFillTx/>
                <a:latin typeface="+mn-lt"/>
                <a:ea typeface="+mn-ea"/>
                <a:cs typeface="B Lotus" pitchFamily="2" charset="-78"/>
              </a:rPr>
              <a:t>مقالاتی که در </a:t>
            </a:r>
            <a:r>
              <a:rPr kumimoji="0" lang="en-US" i="0" strike="noStrike" kern="0" cap="none" spc="0" normalizeH="0" noProof="0" dirty="0" smtClean="0">
                <a:ln>
                  <a:noFill/>
                </a:ln>
                <a:solidFill>
                  <a:schemeClr val="tx1"/>
                </a:solidFill>
                <a:effectLst/>
                <a:uLnTx/>
                <a:uFillTx/>
                <a:latin typeface="+mn-lt"/>
                <a:ea typeface="+mn-ea"/>
                <a:cs typeface="B Lotus" pitchFamily="2" charset="-78"/>
              </a:rPr>
              <a:t>SCI</a:t>
            </a:r>
            <a:r>
              <a:rPr kumimoji="0" lang="fa-IR" i="0" strike="noStrike" kern="0" cap="none" spc="0" normalizeH="0" noProof="0" dirty="0" smtClean="0">
                <a:ln>
                  <a:noFill/>
                </a:ln>
                <a:solidFill>
                  <a:schemeClr val="tx1"/>
                </a:solidFill>
                <a:effectLst/>
                <a:uLnTx/>
                <a:uFillTx/>
                <a:latin typeface="+mn-lt"/>
                <a:ea typeface="+mn-ea"/>
                <a:cs typeface="B Lotus" pitchFamily="2" charset="-78"/>
              </a:rPr>
              <a:t> و</a:t>
            </a:r>
            <a:r>
              <a:rPr kumimoji="0" lang="en-US" i="0" strike="noStrike" kern="0" cap="none" spc="0" normalizeH="0" noProof="0" dirty="0" smtClean="0">
                <a:ln>
                  <a:noFill/>
                </a:ln>
                <a:solidFill>
                  <a:schemeClr val="tx1"/>
                </a:solidFill>
                <a:effectLst/>
                <a:uLnTx/>
                <a:uFillTx/>
                <a:latin typeface="+mn-lt"/>
                <a:ea typeface="+mn-ea"/>
                <a:cs typeface="B Lotus" pitchFamily="2" charset="-78"/>
              </a:rPr>
              <a:t>  </a:t>
            </a:r>
            <a:r>
              <a:rPr kumimoji="0" lang="fa-IR" i="0" strike="noStrike" kern="0" cap="none" spc="0" normalizeH="0" noProof="0" dirty="0" smtClean="0">
                <a:ln>
                  <a:noFill/>
                </a:ln>
                <a:solidFill>
                  <a:schemeClr val="tx1"/>
                </a:solidFill>
                <a:effectLst/>
                <a:uLnTx/>
                <a:uFillTx/>
                <a:latin typeface="+mn-lt"/>
                <a:ea typeface="+mn-ea"/>
                <a:cs typeface="B Lotus" pitchFamily="2" charset="-78"/>
              </a:rPr>
              <a:t> </a:t>
            </a:r>
            <a:r>
              <a:rPr kumimoji="0" lang="en-US" i="0" strike="noStrike" kern="0" cap="none" spc="0" normalizeH="0" noProof="0" dirty="0" smtClean="0">
                <a:ln>
                  <a:noFill/>
                </a:ln>
                <a:solidFill>
                  <a:schemeClr val="tx1"/>
                </a:solidFill>
                <a:effectLst/>
                <a:uLnTx/>
                <a:uFillTx/>
                <a:latin typeface="+mn-lt"/>
                <a:ea typeface="+mn-ea"/>
                <a:cs typeface="B Lotus" pitchFamily="2" charset="-78"/>
              </a:rPr>
              <a:t>SSCI</a:t>
            </a:r>
            <a:r>
              <a:rPr kumimoji="0" lang="fa-IR" i="0" strike="noStrike" kern="0" cap="none" spc="0" normalizeH="0" noProof="0" dirty="0" smtClean="0">
                <a:ln>
                  <a:noFill/>
                </a:ln>
                <a:solidFill>
                  <a:schemeClr val="tx1"/>
                </a:solidFill>
                <a:effectLst/>
                <a:uLnTx/>
                <a:uFillTx/>
                <a:latin typeface="+mn-lt"/>
                <a:ea typeface="+mn-ea"/>
                <a:cs typeface="B Lotus" pitchFamily="2" charset="-78"/>
              </a:rPr>
              <a:t> باشند تا حد زیادی به دلیل تحریم و عدم وجود مراکز صرفا تحقیقاتی بسیار اندکند (20%)</a:t>
            </a:r>
          </a:p>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r>
              <a:rPr lang="fa-IR" kern="0" dirty="0" smtClean="0">
                <a:latin typeface="+mn-lt"/>
                <a:cs typeface="B Lotus" pitchFamily="2" charset="-78"/>
              </a:rPr>
              <a:t>10% سرانه برای کشور ما در نظر گرفته نمی شود.</a:t>
            </a:r>
          </a:p>
          <a:p>
            <a:pPr marL="342900" marR="0" lvl="0" indent="-342900" algn="ctr" defTabSz="914400" rtl="1" eaLnBrk="1" fontAlgn="base" latinLnBrk="0" hangingPunct="1">
              <a:lnSpc>
                <a:spcPct val="150000"/>
              </a:lnSpc>
              <a:spcBef>
                <a:spcPct val="20000"/>
              </a:spcBef>
              <a:spcAft>
                <a:spcPct val="0"/>
              </a:spcAft>
              <a:buClrTx/>
              <a:buSzTx/>
              <a:tabLst/>
              <a:defRPr/>
            </a:pPr>
            <a:r>
              <a:rPr kumimoji="0" lang="fa-IR" sz="1400" i="0" strike="noStrike" kern="0" cap="none" spc="0" normalizeH="0" noProof="0" dirty="0" smtClean="0">
                <a:ln>
                  <a:noFill/>
                </a:ln>
                <a:solidFill>
                  <a:schemeClr val="tx1"/>
                </a:solidFill>
                <a:effectLst/>
                <a:uLnTx/>
                <a:uFillTx/>
                <a:latin typeface="+mn-lt"/>
                <a:ea typeface="+mn-ea"/>
                <a:cs typeface="B Lotus" pitchFamily="2" charset="-78"/>
              </a:rPr>
              <a:t>این رده بندی بیشتر دانشگاه های آمریکا و دانشگاه های مطرح دیگر را در خود دارد. البته رده بندی مذکور برای تعیین حد بالای یک دانشگاه بسیار خوب عمل می کند اما برای سنجش حد متوسط آن تقریبا کاری نمی کند.</a:t>
            </a:r>
          </a:p>
          <a:p>
            <a:pPr marL="342900" marR="0" lvl="0" indent="-342900" algn="r" defTabSz="914400" rtl="1" eaLnBrk="1" fontAlgn="base" latinLnBrk="0" hangingPunct="1">
              <a:lnSpc>
                <a:spcPct val="150000"/>
              </a:lnSpc>
              <a:spcBef>
                <a:spcPct val="20000"/>
              </a:spcBef>
              <a:spcAft>
                <a:spcPct val="0"/>
              </a:spcAft>
              <a:buClrTx/>
              <a:buSzTx/>
              <a:buFont typeface="+mj-lt"/>
              <a:buAutoNum type="arabicPeriod"/>
              <a:tabLst/>
              <a:defRPr/>
            </a:pPr>
            <a:endParaRPr kumimoji="0" lang="uk-UA" i="0" strike="noStrike" kern="0" cap="none" spc="0" normalizeH="0" baseline="0" noProof="0" dirty="0" smtClean="0">
              <a:ln>
                <a:noFill/>
              </a:ln>
              <a:solidFill>
                <a:schemeClr val="tx1"/>
              </a:solidFill>
              <a:effectLst/>
              <a:uLnTx/>
              <a:uFillTx/>
              <a:latin typeface="+mn-lt"/>
              <a:ea typeface="+mn-ea"/>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چرا دانشگاه های ما در </a:t>
            </a:r>
            <a:r>
              <a:rPr kumimoji="0" lang="en-US"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ARWU</a:t>
            </a:r>
            <a:r>
              <a:rPr kumimoji="0" lang="fa-IR"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rPr>
              <a:t> نیستند؟</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ب) معیار </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THES-QS</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357430"/>
            <a:ext cx="7929618" cy="43116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150000"/>
              </a:lnSpc>
              <a:spcBef>
                <a:spcPct val="20000"/>
              </a:spcBef>
              <a:spcAft>
                <a:spcPct val="0"/>
              </a:spcAft>
              <a:buClrTx/>
              <a:buSzTx/>
              <a:tabLst/>
              <a:defRPr/>
            </a:pPr>
            <a:r>
              <a:rPr kumimoji="0" lang="fa-IR" i="0" strike="noStrike" kern="0" cap="none" spc="0" normalizeH="0" baseline="0" noProof="0" dirty="0" smtClean="0">
                <a:ln>
                  <a:noFill/>
                </a:ln>
                <a:solidFill>
                  <a:schemeClr val="tx1"/>
                </a:solidFill>
                <a:effectLst/>
                <a:uLnTx/>
                <a:uFillTx/>
                <a:latin typeface="+mn-lt"/>
                <a:ea typeface="+mn-ea"/>
                <a:cs typeface="B Lotus" pitchFamily="2" charset="-78"/>
              </a:rPr>
              <a:t>نتایج</a:t>
            </a:r>
            <a:r>
              <a:rPr kumimoji="0" lang="fa-IR" i="0" strike="noStrike" kern="0" cap="none" spc="0" normalizeH="0" noProof="0" dirty="0" smtClean="0">
                <a:ln>
                  <a:noFill/>
                </a:ln>
                <a:solidFill>
                  <a:schemeClr val="tx1"/>
                </a:solidFill>
                <a:effectLst/>
                <a:uLnTx/>
                <a:uFillTx/>
                <a:latin typeface="+mn-lt"/>
                <a:ea typeface="+mn-ea"/>
                <a:cs typeface="B Lotus" pitchFamily="2" charset="-78"/>
              </a:rPr>
              <a:t> </a:t>
            </a:r>
            <a:r>
              <a:rPr kumimoji="0" lang="en-US" i="0" strike="noStrike" kern="0" cap="none" spc="0" normalizeH="0" noProof="0" dirty="0" smtClean="0">
                <a:ln>
                  <a:noFill/>
                </a:ln>
                <a:solidFill>
                  <a:schemeClr val="tx1"/>
                </a:solidFill>
                <a:effectLst/>
                <a:uLnTx/>
                <a:uFillTx/>
                <a:latin typeface="+mn-lt"/>
                <a:ea typeface="+mn-ea"/>
                <a:cs typeface="B Lotus" pitchFamily="2" charset="-78"/>
              </a:rPr>
              <a:t>THES-QS</a:t>
            </a:r>
            <a:r>
              <a:rPr kumimoji="0" lang="fa-IR" i="0" strike="noStrike" kern="0" cap="none" spc="0" normalizeH="0" noProof="0" dirty="0" smtClean="0">
                <a:ln>
                  <a:noFill/>
                </a:ln>
                <a:solidFill>
                  <a:schemeClr val="tx1"/>
                </a:solidFill>
                <a:effectLst/>
                <a:uLnTx/>
                <a:uFillTx/>
                <a:latin typeface="+mn-lt"/>
                <a:ea typeface="+mn-ea"/>
                <a:cs typeface="B Lotus" pitchFamily="2" charset="-78"/>
              </a:rPr>
              <a:t> در روزنامه های انگلستان منتشر می شوند (مانند گاردین و تایمز) موسسات و دانشگاه های انگلستان نیز که در این لیست رتبه های خوبی دارند (2 الی 5 تا در 10 تای اول) به طور رسمی از این رده بندی تعریف و تمجید کرده اند. این لیست 200 دانشگاه برتر جهان را معرفی می کند.</a:t>
            </a:r>
          </a:p>
          <a:p>
            <a:pPr marL="342900" marR="0" lvl="0" indent="-342900" algn="r" defTabSz="914400" rtl="1" eaLnBrk="1" fontAlgn="base" latinLnBrk="0" hangingPunct="1">
              <a:lnSpc>
                <a:spcPct val="150000"/>
              </a:lnSpc>
              <a:spcBef>
                <a:spcPct val="20000"/>
              </a:spcBef>
              <a:spcAft>
                <a:spcPct val="0"/>
              </a:spcAft>
              <a:buClrTx/>
              <a:buSzTx/>
              <a:tabLst/>
              <a:defRPr/>
            </a:pPr>
            <a:r>
              <a:rPr kumimoji="0" lang="fa-IR" i="0" strike="noStrike" kern="0" cap="none" spc="0" normalizeH="0" noProof="0" dirty="0" smtClean="0">
                <a:ln>
                  <a:noFill/>
                </a:ln>
                <a:solidFill>
                  <a:schemeClr val="tx1"/>
                </a:solidFill>
                <a:effectLst/>
                <a:uLnTx/>
                <a:uFillTx/>
                <a:latin typeface="+mn-lt"/>
                <a:ea typeface="+mn-ea"/>
                <a:cs typeface="B Lotus" pitchFamily="2" charset="-78"/>
              </a:rPr>
              <a:t>جالب است بدانید که در 10 دانشگاه اول لیست </a:t>
            </a:r>
            <a:r>
              <a:rPr kumimoji="0" lang="en-US" i="0" strike="noStrike" kern="0" cap="none" spc="0" normalizeH="0" noProof="0" dirty="0" smtClean="0">
                <a:ln>
                  <a:noFill/>
                </a:ln>
                <a:solidFill>
                  <a:schemeClr val="tx1"/>
                </a:solidFill>
                <a:effectLst/>
                <a:uLnTx/>
                <a:uFillTx/>
                <a:latin typeface="+mn-lt"/>
                <a:ea typeface="+mn-ea"/>
                <a:cs typeface="B Lotus" pitchFamily="2" charset="-78"/>
              </a:rPr>
              <a:t>THES-QS</a:t>
            </a:r>
            <a:r>
              <a:rPr kumimoji="0" lang="fa-IR" i="0" strike="noStrike" kern="0" cap="none" spc="0" normalizeH="0" noProof="0" dirty="0" smtClean="0">
                <a:ln>
                  <a:noFill/>
                </a:ln>
                <a:solidFill>
                  <a:schemeClr val="tx1"/>
                </a:solidFill>
                <a:effectLst/>
                <a:uLnTx/>
                <a:uFillTx/>
                <a:latin typeface="+mn-lt"/>
                <a:ea typeface="+mn-ea"/>
                <a:cs typeface="B Lotus" pitchFamily="2" charset="-78"/>
              </a:rPr>
              <a:t>، 9 تای اول امتیاز 100 از 100 گرفته اند! متدولوژی این رده بندی به شرح زیر است:</a:t>
            </a:r>
          </a:p>
          <a:p>
            <a:pPr lvl="0" algn="r" rtl="1">
              <a:buFont typeface="Arial" pitchFamily="34" charset="0"/>
              <a:buChar char="•"/>
            </a:pPr>
            <a:endParaRPr lang="en-US" dirty="0" smtClean="0">
              <a:cs typeface="B Nazanin" pitchFamily="2" charset="-78"/>
            </a:endParaRPr>
          </a:p>
          <a:p>
            <a:pPr lvl="0" indent="265113" algn="r" rtl="1">
              <a:buFont typeface="Arial" pitchFamily="34" charset="0"/>
              <a:buChar char="•"/>
            </a:pPr>
            <a:r>
              <a:rPr lang="fa-IR" dirty="0" smtClean="0">
                <a:cs typeface="B Nazanin" pitchFamily="2" charset="-78"/>
              </a:rPr>
              <a:t>نظردهی </a:t>
            </a:r>
            <a:r>
              <a:rPr lang="fa-IR" dirty="0">
                <a:cs typeface="B Nazanin" pitchFamily="2" charset="-78"/>
              </a:rPr>
              <a:t>عمومی افراد آکادمیک </a:t>
            </a:r>
            <a:r>
              <a:rPr lang="fa-IR" b="1" dirty="0">
                <a:cs typeface="B Nazanin" pitchFamily="2" charset="-78"/>
              </a:rPr>
              <a:t>( 40% )</a:t>
            </a:r>
            <a:endParaRPr lang="en-US" dirty="0">
              <a:cs typeface="B Nazanin" pitchFamily="2" charset="-78"/>
            </a:endParaRPr>
          </a:p>
          <a:p>
            <a:pPr lvl="0" indent="265113" algn="r" rtl="1">
              <a:buFont typeface="Arial" pitchFamily="34" charset="0"/>
              <a:buChar char="•"/>
            </a:pPr>
            <a:r>
              <a:rPr lang="fa-IR" dirty="0">
                <a:cs typeface="B Nazanin" pitchFamily="2" charset="-78"/>
              </a:rPr>
              <a:t>نظر استخدام کنندگان </a:t>
            </a:r>
            <a:r>
              <a:rPr lang="fa-IR" b="1" dirty="0">
                <a:cs typeface="B Nazanin" pitchFamily="2" charset="-78"/>
              </a:rPr>
              <a:t>( 10% )</a:t>
            </a:r>
            <a:endParaRPr lang="en-US" dirty="0">
              <a:cs typeface="B Nazanin" pitchFamily="2" charset="-78"/>
            </a:endParaRPr>
          </a:p>
          <a:p>
            <a:pPr lvl="0" indent="265113" algn="r" rtl="1">
              <a:buFont typeface="Arial" pitchFamily="34" charset="0"/>
              <a:buChar char="•"/>
            </a:pPr>
            <a:r>
              <a:rPr lang="fa-IR" dirty="0">
                <a:cs typeface="B Nazanin" pitchFamily="2" charset="-78"/>
              </a:rPr>
              <a:t>امتیاز بین­المللی دانشکده </a:t>
            </a:r>
            <a:r>
              <a:rPr lang="fa-IR" b="1" dirty="0">
                <a:cs typeface="B Nazanin" pitchFamily="2" charset="-78"/>
              </a:rPr>
              <a:t>( 5% )</a:t>
            </a:r>
            <a:endParaRPr lang="en-US" dirty="0">
              <a:cs typeface="B Nazanin" pitchFamily="2" charset="-78"/>
            </a:endParaRPr>
          </a:p>
          <a:p>
            <a:pPr lvl="0" indent="265113" algn="r" rtl="1">
              <a:buFont typeface="Arial" pitchFamily="34" charset="0"/>
              <a:buChar char="•"/>
            </a:pPr>
            <a:r>
              <a:rPr lang="fa-IR" dirty="0">
                <a:cs typeface="B Nazanin" pitchFamily="2" charset="-78"/>
              </a:rPr>
              <a:t>امتیاز بین­المللی دانشجویان </a:t>
            </a:r>
            <a:r>
              <a:rPr lang="fa-IR" b="1" dirty="0">
                <a:cs typeface="B Nazanin" pitchFamily="2" charset="-78"/>
              </a:rPr>
              <a:t>( 5% )</a:t>
            </a:r>
            <a:endParaRPr lang="en-US" dirty="0">
              <a:cs typeface="B Nazanin" pitchFamily="2" charset="-78"/>
            </a:endParaRPr>
          </a:p>
          <a:p>
            <a:pPr lvl="0" indent="265113" algn="r" rtl="1">
              <a:buFont typeface="Arial" pitchFamily="34" charset="0"/>
              <a:buChar char="•"/>
            </a:pPr>
            <a:r>
              <a:rPr lang="fa-IR" dirty="0">
                <a:cs typeface="B Nazanin" pitchFamily="2" charset="-78"/>
              </a:rPr>
              <a:t>سرانه دانشجو به دانشکده </a:t>
            </a:r>
            <a:r>
              <a:rPr lang="fa-IR" b="1" dirty="0">
                <a:cs typeface="B Nazanin" pitchFamily="2" charset="-78"/>
              </a:rPr>
              <a:t>( 20% )</a:t>
            </a:r>
            <a:endParaRPr lang="en-US" dirty="0">
              <a:cs typeface="B Nazanin" pitchFamily="2" charset="-78"/>
            </a:endParaRPr>
          </a:p>
          <a:p>
            <a:pPr lvl="0" indent="265113" algn="r" rtl="1">
              <a:buFont typeface="Arial" pitchFamily="34" charset="0"/>
              <a:buChar char="•"/>
            </a:pPr>
            <a:r>
              <a:rPr lang="fa-IR" dirty="0">
                <a:cs typeface="B Nazanin" pitchFamily="2" charset="-78"/>
              </a:rPr>
              <a:t>سرانه دانشکده به ارجاعات مقالات </a:t>
            </a:r>
            <a:r>
              <a:rPr lang="fa-IR" b="1" dirty="0">
                <a:cs typeface="B Nazanin" pitchFamily="2" charset="-78"/>
              </a:rPr>
              <a:t>( 20% )</a:t>
            </a:r>
            <a:endParaRPr lang="en-US" dirty="0">
              <a:cs typeface="B Nazanin" pitchFamily="2" charset="-78"/>
            </a:endParaRPr>
          </a:p>
          <a:p>
            <a:pPr marL="342900" marR="0" lvl="0" indent="-342900" algn="r" defTabSz="914400" rtl="1" eaLnBrk="1" fontAlgn="base" latinLnBrk="0" hangingPunct="1">
              <a:lnSpc>
                <a:spcPct val="150000"/>
              </a:lnSpc>
              <a:spcBef>
                <a:spcPct val="20000"/>
              </a:spcBef>
              <a:spcAft>
                <a:spcPct val="0"/>
              </a:spcAft>
              <a:buClrTx/>
              <a:buSzTx/>
              <a:buFont typeface="Arial" pitchFamily="34" charset="0"/>
              <a:buChar char="•"/>
              <a:tabLst/>
              <a:defRPr/>
            </a:pPr>
            <a:endParaRPr kumimoji="0" lang="uk-UA" i="0" strike="noStrike" kern="0" cap="none" spc="0" normalizeH="0" baseline="0" noProof="0" dirty="0" smtClean="0">
              <a:ln>
                <a:noFill/>
              </a:ln>
              <a:solidFill>
                <a:schemeClr val="tx1"/>
              </a:solidFill>
              <a:effectLst/>
              <a:uLnTx/>
              <a:uFillTx/>
              <a:latin typeface="+mn-lt"/>
              <a:cs typeface="B Nazanin"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ب) معیار </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THES-QS</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 </a:t>
            </a:r>
            <a:r>
              <a:rPr lang="fa-IR"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(ادامه)</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357430"/>
            <a:ext cx="7929618" cy="43116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76213" marR="0" lvl="0" indent="-176213" algn="just" defTabSz="914400" rtl="1" eaLnBrk="1" fontAlgn="base" latinLnBrk="0" hangingPunct="1">
              <a:lnSpc>
                <a:spcPct val="150000"/>
              </a:lnSpc>
              <a:spcBef>
                <a:spcPct val="20000"/>
              </a:spcBef>
              <a:spcAft>
                <a:spcPct val="0"/>
              </a:spcAft>
              <a:buClrTx/>
              <a:buSzTx/>
              <a:buFont typeface="Arial" pitchFamily="34" charset="0"/>
              <a:buChar char="•"/>
              <a:tabLst/>
              <a:defRPr/>
            </a:pPr>
            <a:r>
              <a:rPr kumimoji="0" lang="fa-IR" i="0" strike="noStrike" kern="0" cap="none" spc="0" normalizeH="0" baseline="0" noProof="0" dirty="0" smtClean="0">
                <a:ln>
                  <a:noFill/>
                </a:ln>
                <a:solidFill>
                  <a:schemeClr val="tx1"/>
                </a:solidFill>
                <a:effectLst/>
                <a:uLnTx/>
                <a:uFillTx/>
                <a:latin typeface="+mn-lt"/>
                <a:ea typeface="+mn-ea"/>
                <a:cs typeface="B Lotus" pitchFamily="2" charset="-78"/>
              </a:rPr>
              <a:t>از اولین انتشار</a:t>
            </a:r>
            <a:r>
              <a:rPr kumimoji="0" lang="fa-IR" i="0" strike="noStrike" kern="0" cap="none" spc="0" normalizeH="0" noProof="0" dirty="0" smtClean="0">
                <a:ln>
                  <a:noFill/>
                </a:ln>
                <a:solidFill>
                  <a:schemeClr val="tx1"/>
                </a:solidFill>
                <a:effectLst/>
                <a:uLnTx/>
                <a:uFillTx/>
                <a:latin typeface="+mn-lt"/>
                <a:ea typeface="+mn-ea"/>
                <a:cs typeface="B Lotus" pitchFamily="2" charset="-78"/>
              </a:rPr>
              <a:t> این لیست (2004) مخالفت شدیدی با آن در گرفته است. اصلی ترین ایرادی که به این لیست وارد است اینست که شمول گرا نیست و خودمحور است، یعنی طوری در نظر گرفته شده که دانشگاه های بریتانیا رتبه بهتری در آن کسب کنند. 2 الی 3 دانشگاه بریتانیا در همه لیستهای این موسسه در رده های زیر 5 قرار دارند در حالی که در لیستهای دیگر تنها دانشگاه کمبریج در لیست 10 دانشگاه برتر مشاهده می شود.</a:t>
            </a:r>
          </a:p>
          <a:p>
            <a:pPr marL="87313" marR="0" lvl="0" indent="-77788" algn="just" defTabSz="914400" rtl="1" eaLnBrk="1" fontAlgn="base" latinLnBrk="0" hangingPunct="1">
              <a:lnSpc>
                <a:spcPct val="150000"/>
              </a:lnSpc>
              <a:spcBef>
                <a:spcPct val="20000"/>
              </a:spcBef>
              <a:spcAft>
                <a:spcPct val="0"/>
              </a:spcAft>
              <a:buClrTx/>
              <a:buSzTx/>
              <a:buFont typeface="Arial" pitchFamily="34" charset="0"/>
              <a:buChar char="•"/>
              <a:tabLst/>
              <a:defRPr/>
            </a:pPr>
            <a:r>
              <a:rPr lang="fa-IR" kern="0" baseline="0" dirty="0" smtClean="0">
                <a:latin typeface="+mn-lt"/>
                <a:cs typeface="B Lotus" pitchFamily="2" charset="-78"/>
              </a:rPr>
              <a:t>50% متدولوژی</a:t>
            </a:r>
            <a:r>
              <a:rPr lang="fa-IR" kern="0" dirty="0" smtClean="0">
                <a:latin typeface="+mn-lt"/>
                <a:cs typeface="B Lotus" pitchFamily="2" charset="-78"/>
              </a:rPr>
              <a:t> این لیست بر اساس نظر مردم بنا شده، در حالی که مشخص نیست که این مردم از چه جامعه آماری و چگونه انتخاب شده اند و یا چه سوالاتی از آنها پرسیده شده است.</a:t>
            </a:r>
          </a:p>
          <a:p>
            <a:pPr marL="87313" marR="0" lvl="0" indent="-77788" algn="just" defTabSz="914400" rtl="1" eaLnBrk="1" fontAlgn="base" latinLnBrk="0" hangingPunct="1">
              <a:lnSpc>
                <a:spcPct val="150000"/>
              </a:lnSpc>
              <a:spcBef>
                <a:spcPct val="20000"/>
              </a:spcBef>
              <a:spcAft>
                <a:spcPct val="0"/>
              </a:spcAft>
              <a:buClrTx/>
              <a:buSzTx/>
              <a:buFont typeface="Arial" pitchFamily="34" charset="0"/>
              <a:buChar char="•"/>
              <a:tabLst/>
              <a:defRPr/>
            </a:pPr>
            <a:r>
              <a:rPr kumimoji="0" lang="fa-IR" i="0" strike="noStrike" kern="0" cap="none" spc="0" normalizeH="0" baseline="0" noProof="0" dirty="0" smtClean="0">
                <a:ln>
                  <a:noFill/>
                </a:ln>
                <a:solidFill>
                  <a:schemeClr val="tx1"/>
                </a:solidFill>
                <a:effectLst/>
                <a:uLnTx/>
                <a:uFillTx/>
                <a:latin typeface="+mn-lt"/>
                <a:cs typeface="B Lotus" pitchFamily="2" charset="-78"/>
              </a:rPr>
              <a:t>درحالی</a:t>
            </a:r>
            <a:r>
              <a:rPr kumimoji="0" lang="fa-IR" i="0" strike="noStrike" kern="0" cap="none" spc="0" normalizeH="0" noProof="0" dirty="0" smtClean="0">
                <a:ln>
                  <a:noFill/>
                </a:ln>
                <a:solidFill>
                  <a:schemeClr val="tx1"/>
                </a:solidFill>
                <a:effectLst/>
                <a:uLnTx/>
                <a:uFillTx/>
                <a:latin typeface="+mn-lt"/>
                <a:cs typeface="B Lotus" pitchFamily="2" charset="-78"/>
              </a:rPr>
              <a:t> که استرالیا از نظر آموزشی در جهان ضعیف تلقی می شود، در لیست </a:t>
            </a:r>
            <a:r>
              <a:rPr kumimoji="0" lang="en-US" i="0" strike="noStrike" kern="0" cap="none" spc="0" normalizeH="0" noProof="0" dirty="0" smtClean="0">
                <a:ln>
                  <a:noFill/>
                </a:ln>
                <a:solidFill>
                  <a:schemeClr val="tx1"/>
                </a:solidFill>
                <a:effectLst/>
                <a:uLnTx/>
                <a:uFillTx/>
                <a:latin typeface="+mn-lt"/>
                <a:cs typeface="B Lotus" pitchFamily="2" charset="-78"/>
              </a:rPr>
              <a:t>THES-QS</a:t>
            </a:r>
            <a:r>
              <a:rPr kumimoji="0" lang="fa-IR" i="0" strike="noStrike" kern="0" cap="none" spc="0" normalizeH="0" noProof="0" dirty="0" smtClean="0">
                <a:ln>
                  <a:noFill/>
                </a:ln>
                <a:solidFill>
                  <a:schemeClr val="tx1"/>
                </a:solidFill>
                <a:effectLst/>
                <a:uLnTx/>
                <a:uFillTx/>
                <a:latin typeface="+mn-lt"/>
                <a:cs typeface="B Lotus" pitchFamily="2" charset="-78"/>
              </a:rPr>
              <a:t> رتبه سوم جهانی را داراست و از کشورهایی چون کانادا، آلمان و ژاپن جلوتر است!</a:t>
            </a:r>
            <a:r>
              <a:rPr lang="fa-IR" sz="1400" kern="0" dirty="0" smtClean="0">
                <a:latin typeface="+mn-lt"/>
                <a:cs typeface="B Lotus" pitchFamily="2" charset="-78"/>
              </a:rPr>
              <a:t>(نشریات گاردین و تایمز در کانادا مخاطب زیادی دارند)</a:t>
            </a:r>
          </a:p>
          <a:p>
            <a:pPr marL="87313" marR="0" lvl="0" indent="-77788" algn="just" defTabSz="914400" rtl="1" eaLnBrk="1" fontAlgn="base" latinLnBrk="0" hangingPunct="1">
              <a:lnSpc>
                <a:spcPct val="150000"/>
              </a:lnSpc>
              <a:spcBef>
                <a:spcPct val="20000"/>
              </a:spcBef>
              <a:spcAft>
                <a:spcPct val="0"/>
              </a:spcAft>
              <a:buClrTx/>
              <a:buSzTx/>
              <a:buFont typeface="Arial" pitchFamily="34" charset="0"/>
              <a:buChar char="•"/>
              <a:tabLst/>
              <a:defRPr/>
            </a:pPr>
            <a:r>
              <a:rPr lang="fa-IR" kern="0" dirty="0" smtClean="0">
                <a:latin typeface="+mn-lt"/>
                <a:cs typeface="B Lotus" pitchFamily="2" charset="-78"/>
              </a:rPr>
              <a:t>آخرین اشکال این لیست متغیر بودن نتایج آن است. دانشگاه </a:t>
            </a:r>
            <a:r>
              <a:rPr lang="en-US" kern="0" dirty="0" smtClean="0">
                <a:latin typeface="+mn-lt"/>
                <a:cs typeface="B Lotus" pitchFamily="2" charset="-78"/>
              </a:rPr>
              <a:t>Emory</a:t>
            </a:r>
            <a:r>
              <a:rPr lang="fa-IR" kern="0" dirty="0" smtClean="0">
                <a:latin typeface="+mn-lt"/>
                <a:cs typeface="B Lotus" pitchFamily="2" charset="-78"/>
              </a:rPr>
              <a:t> از آمریکا از رتبه 173 به 56 ارتقا پیدا کرده و </a:t>
            </a:r>
            <a:r>
              <a:rPr lang="en-US" kern="0" dirty="0" smtClean="0">
                <a:latin typeface="+mn-lt"/>
                <a:cs typeface="B Lotus" pitchFamily="2" charset="-78"/>
              </a:rPr>
              <a:t>Purdue</a:t>
            </a:r>
            <a:r>
              <a:rPr lang="fa-IR" kern="0" dirty="0" smtClean="0">
                <a:latin typeface="+mn-lt"/>
                <a:cs typeface="B Lotus" pitchFamily="2" charset="-78"/>
              </a:rPr>
              <a:t> از همان کشور از 59 به 127 تنزل پیدا کرده است.</a:t>
            </a:r>
            <a:endParaRPr kumimoji="0" lang="uk-UA" sz="2000" i="0" strike="noStrike" kern="0" cap="none" spc="0" normalizeH="0" baseline="0" noProof="0" dirty="0" smtClean="0">
              <a:ln>
                <a:noFill/>
              </a:ln>
              <a:solidFill>
                <a:schemeClr val="tx1"/>
              </a:solidFill>
              <a:effectLst/>
              <a:uLnTx/>
              <a:uFillTx/>
              <a:latin typeface="+mn-lt"/>
              <a:cs typeface="B Nazanin"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fa-IR" sz="20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ahoma" charset="0"/>
                <a:ea typeface="+mj-ea"/>
                <a:cs typeface="B Traffic" pitchFamily="2" charset="-78"/>
              </a:rPr>
              <a:t>اشکالات وارده به </a:t>
            </a:r>
            <a:r>
              <a:rPr lang="en-US" sz="2000" b="1" kern="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ahoma" charset="0"/>
                <a:ea typeface="+mj-ea"/>
                <a:cs typeface="B Traffic" pitchFamily="2" charset="-78"/>
              </a:rPr>
              <a:t>THES-QS</a:t>
            </a: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57488" y="1357298"/>
            <a:ext cx="5581682"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پ) رده بندی </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PRWU</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357430"/>
            <a:ext cx="7929618" cy="43116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76213" lvl="0" indent="-176213" algn="just" rtl="1">
              <a:lnSpc>
                <a:spcPct val="150000"/>
              </a:lnSpc>
              <a:spcBef>
                <a:spcPct val="20000"/>
              </a:spcBef>
              <a:buFont typeface="Arial" pitchFamily="34" charset="0"/>
              <a:buChar char="•"/>
            </a:pPr>
            <a:r>
              <a:rPr lang="fa-IR" dirty="0">
                <a:cs typeface="B Lotus" pitchFamily="2" charset="-78"/>
              </a:rPr>
              <a:t>این لیست توسط </a:t>
            </a:r>
            <a:r>
              <a:rPr lang="en-US" dirty="0">
                <a:cs typeface="B Lotus" pitchFamily="2" charset="-78"/>
              </a:rPr>
              <a:t>Mines </a:t>
            </a:r>
            <a:r>
              <a:rPr lang="en-US" dirty="0" err="1">
                <a:cs typeface="B Lotus" pitchFamily="2" charset="-78"/>
              </a:rPr>
              <a:t>ParisTech</a:t>
            </a:r>
            <a:r>
              <a:rPr lang="fa-IR" dirty="0">
                <a:cs typeface="B Lotus" pitchFamily="2" charset="-78"/>
              </a:rPr>
              <a:t> منتشر </a:t>
            </a:r>
            <a:r>
              <a:rPr lang="fa-IR" dirty="0" smtClean="0">
                <a:cs typeface="B Lotus" pitchFamily="2" charset="-78"/>
              </a:rPr>
              <a:t>می</a:t>
            </a:r>
            <a:r>
              <a:rPr lang="en-US" dirty="0" smtClean="0">
                <a:cs typeface="B Lotus" pitchFamily="2" charset="-78"/>
              </a:rPr>
              <a:t> </a:t>
            </a:r>
            <a:r>
              <a:rPr lang="fa-IR" dirty="0" smtClean="0">
                <a:cs typeface="B Lotus" pitchFamily="2" charset="-78"/>
              </a:rPr>
              <a:t>شود</a:t>
            </a:r>
            <a:r>
              <a:rPr lang="fa-IR" dirty="0">
                <a:cs typeface="B Lotus" pitchFamily="2" charset="-78"/>
              </a:rPr>
              <a:t>. این موسسه آموزش مهندسی در سال 1783 توسط لوئی شانزدهم تاسیس شد. لیست </a:t>
            </a:r>
            <a:r>
              <a:rPr lang="en-US" dirty="0">
                <a:cs typeface="B Lotus" pitchFamily="2" charset="-78"/>
              </a:rPr>
              <a:t>PRWU</a:t>
            </a:r>
            <a:r>
              <a:rPr lang="fa-IR" dirty="0">
                <a:cs typeface="B Lotus" pitchFamily="2" charset="-78"/>
              </a:rPr>
              <a:t> بر مبنای مدیران 500 شرکت بزرگ دنیاست، که 450 تای آنها به ترتیب در آمریکا (176) ، اروپا ( 195 ) و ژاپن (80) قرار دارند. از 10 تای اول این لیست در سال 2007، شش شرکت در زمینه نفت فعالیت </a:t>
            </a:r>
            <a:r>
              <a:rPr lang="fa-IR" dirty="0" smtClean="0">
                <a:cs typeface="B Lotus" pitchFamily="2" charset="-78"/>
              </a:rPr>
              <a:t>می</a:t>
            </a:r>
            <a:r>
              <a:rPr lang="en-US" dirty="0" smtClean="0">
                <a:cs typeface="B Lotus" pitchFamily="2" charset="-78"/>
              </a:rPr>
              <a:t> </a:t>
            </a:r>
            <a:r>
              <a:rPr lang="fa-IR" dirty="0" smtClean="0">
                <a:cs typeface="B Lotus" pitchFamily="2" charset="-78"/>
              </a:rPr>
              <a:t>کنند </a:t>
            </a:r>
            <a:r>
              <a:rPr lang="fa-IR" dirty="0">
                <a:cs typeface="B Lotus" pitchFamily="2" charset="-78"/>
              </a:rPr>
              <a:t>و سه شرکت در زمینه اتوموبیل سازی مشغول به فعالیت </a:t>
            </a:r>
            <a:r>
              <a:rPr lang="fa-IR" dirty="0" smtClean="0">
                <a:cs typeface="B Lotus" pitchFamily="2" charset="-78"/>
              </a:rPr>
              <a:t>هستند</a:t>
            </a:r>
            <a:endParaRPr lang="en-US" dirty="0" smtClean="0">
              <a:cs typeface="B Lotus" pitchFamily="2" charset="-78"/>
            </a:endParaRPr>
          </a:p>
          <a:p>
            <a:pPr marL="176213" lvl="0" indent="-176213" algn="just" rtl="1">
              <a:lnSpc>
                <a:spcPct val="150000"/>
              </a:lnSpc>
              <a:spcBef>
                <a:spcPct val="20000"/>
              </a:spcBef>
              <a:buFont typeface="Arial" pitchFamily="34" charset="0"/>
              <a:buChar char="•"/>
            </a:pPr>
            <a:r>
              <a:rPr lang="fa-IR" sz="2000" kern="0" dirty="0" smtClean="0">
                <a:latin typeface="+mn-lt"/>
                <a:cs typeface="B Lotus" pitchFamily="2" charset="-78"/>
              </a:rPr>
              <a:t>از آنجایی که این لیست بر اساس لیست </a:t>
            </a:r>
            <a:r>
              <a:rPr lang="en-US" sz="2000" kern="0" dirty="0" smtClean="0">
                <a:latin typeface="+mn-lt"/>
                <a:cs typeface="B Lotus" pitchFamily="2" charset="-78"/>
              </a:rPr>
              <a:t>Fortune Global 500</a:t>
            </a:r>
            <a:r>
              <a:rPr lang="fa-IR" sz="2000" kern="0" dirty="0" smtClean="0">
                <a:latin typeface="+mn-lt"/>
                <a:cs typeface="B Lotus" pitchFamily="2" charset="-78"/>
              </a:rPr>
              <a:t> که 500 شرکت برتر جهان را در خود دارد نظردهی می کند، به نوعی مکمل </a:t>
            </a:r>
            <a:r>
              <a:rPr lang="en-US" sz="2000" kern="0" dirty="0" smtClean="0">
                <a:latin typeface="+mn-lt"/>
                <a:cs typeface="B Lotus" pitchFamily="2" charset="-78"/>
              </a:rPr>
              <a:t>ARWU</a:t>
            </a:r>
            <a:r>
              <a:rPr lang="fa-IR" sz="2000" kern="0" dirty="0" smtClean="0">
                <a:latin typeface="+mn-lt"/>
                <a:cs typeface="B Lotus" pitchFamily="2" charset="-78"/>
              </a:rPr>
              <a:t> دانسته می شود، اما وقتی از 500 شرکت برتر استفاده شود، حتی نمی توان 500 دانشگاه برتر را نیز رده بندی کرد چه برسد به باقی</a:t>
            </a:r>
          </a:p>
          <a:p>
            <a:pPr marL="176213" lvl="0" indent="-176213" algn="just" rtl="1">
              <a:lnSpc>
                <a:spcPct val="150000"/>
              </a:lnSpc>
              <a:spcBef>
                <a:spcPct val="20000"/>
              </a:spcBef>
              <a:buFont typeface="Arial" pitchFamily="34" charset="0"/>
              <a:buChar char="•"/>
            </a:pPr>
            <a:endParaRPr kumimoji="0" lang="uk-UA" sz="2000"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28794" y="1357298"/>
            <a:ext cx="6510376" cy="64928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ت) رده بندی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rPr>
              <a:t>Webometrics</a:t>
            </a:r>
            <a:endParaRPr lang="uk-UA"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algn="l" rotWithShape="0">
                  <a:prstClr val="black">
                    <a:alpha val="40000"/>
                  </a:prstClr>
                </a:outerShdw>
              </a:effectLst>
              <a:latin typeface="Tahoma" charset="0"/>
              <a:cs typeface="B Traffic" pitchFamily="2" charset="-78"/>
            </a:endParaRPr>
          </a:p>
        </p:txBody>
      </p:sp>
      <p:sp>
        <p:nvSpPr>
          <p:cNvPr id="5" name="Rectangle 3"/>
          <p:cNvSpPr txBox="1">
            <a:spLocks noChangeArrowheads="1"/>
          </p:cNvSpPr>
          <p:nvPr/>
        </p:nvSpPr>
        <p:spPr bwMode="auto">
          <a:xfrm>
            <a:off x="500034" y="2357430"/>
            <a:ext cx="7929618" cy="43116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76213" lvl="0" indent="-176213" algn="just" rtl="1">
              <a:lnSpc>
                <a:spcPct val="150000"/>
              </a:lnSpc>
              <a:spcBef>
                <a:spcPct val="20000"/>
              </a:spcBef>
              <a:buFont typeface="Arial" pitchFamily="34" charset="0"/>
              <a:buChar char="•"/>
            </a:pPr>
            <a:r>
              <a:rPr kumimoji="0" lang="fa-IR" sz="2000" i="0" strike="noStrike" kern="0" cap="none" spc="0" normalizeH="0" baseline="0" noProof="0" dirty="0" smtClean="0">
                <a:ln>
                  <a:noFill/>
                </a:ln>
                <a:solidFill>
                  <a:schemeClr val="tx1"/>
                </a:solidFill>
                <a:effectLst/>
                <a:uLnTx/>
                <a:uFillTx/>
                <a:latin typeface="+mn-lt"/>
                <a:cs typeface="B Lotus" pitchFamily="2" charset="-78"/>
              </a:rPr>
              <a:t>هدف</a:t>
            </a:r>
            <a:r>
              <a:rPr kumimoji="0" lang="fa-IR" sz="2000" i="0" strike="noStrike" kern="0" cap="none" spc="0" normalizeH="0" noProof="0" dirty="0" smtClean="0">
                <a:ln>
                  <a:noFill/>
                </a:ln>
                <a:solidFill>
                  <a:schemeClr val="tx1"/>
                </a:solidFill>
                <a:effectLst/>
                <a:uLnTx/>
                <a:uFillTx/>
                <a:latin typeface="+mn-lt"/>
                <a:cs typeface="B Lotus" pitchFamily="2" charset="-78"/>
              </a:rPr>
              <a:t> وبومتریکز (سایبرنتیکز لب اسپانیا) آن بوده که دانشگاه ها وضع خود در میان دیگر دانشگاه ها را بدانند و بتوانند پیشرفت کنند، از این رو لیست 5000 دانشگاه از 15000 دانشگاه جهان را ارائه کرده است (4000 تا رسمی و 1000 تا اضافی)</a:t>
            </a:r>
          </a:p>
          <a:p>
            <a:pPr marL="176213" lvl="0" indent="-176213" algn="just" rtl="1">
              <a:lnSpc>
                <a:spcPct val="150000"/>
              </a:lnSpc>
              <a:spcBef>
                <a:spcPct val="20000"/>
              </a:spcBef>
              <a:buFont typeface="Arial" pitchFamily="34" charset="0"/>
              <a:buChar char="•"/>
            </a:pPr>
            <a:r>
              <a:rPr lang="fa-IR" sz="2000" kern="0" baseline="0" dirty="0" smtClean="0">
                <a:latin typeface="+mn-lt"/>
                <a:cs typeface="B Lotus" pitchFamily="2" charset="-78"/>
              </a:rPr>
              <a:t>از</a:t>
            </a:r>
            <a:r>
              <a:rPr lang="fa-IR" sz="2000" kern="0" dirty="0" smtClean="0">
                <a:latin typeface="+mn-lt"/>
                <a:cs typeface="B Lotus" pitchFamily="2" charset="-78"/>
              </a:rPr>
              <a:t> آنجایی که جمع آوری پرسشنامه ای اطلاعات 15000 دانشگاه عملی نبوده است، وبومتریکز از وب سایت دانشگاه ها برای رده بندی آنها سود جسته است. البته تا چندی پیش وب سایت دانشگاه ها معرف واقعی ابعاد آنها نبودند اما امروزه هر موسسه ای متناسب با ابعاد خود وبسایت دارد.</a:t>
            </a:r>
          </a:p>
          <a:p>
            <a:pPr marL="176213" lvl="0" indent="-176213" algn="just" rtl="1">
              <a:lnSpc>
                <a:spcPct val="150000"/>
              </a:lnSpc>
              <a:spcBef>
                <a:spcPct val="20000"/>
              </a:spcBef>
              <a:buFont typeface="Arial" pitchFamily="34" charset="0"/>
              <a:buChar char="•"/>
            </a:pPr>
            <a:r>
              <a:rPr kumimoji="0" lang="fa-IR" sz="2000" i="0" strike="noStrike" kern="0" cap="none" spc="0" normalizeH="0" baseline="0" noProof="0" dirty="0" smtClean="0">
                <a:ln>
                  <a:noFill/>
                </a:ln>
                <a:solidFill>
                  <a:schemeClr val="tx1"/>
                </a:solidFill>
                <a:effectLst/>
                <a:uLnTx/>
                <a:uFillTx/>
                <a:latin typeface="+mn-lt"/>
                <a:cs typeface="B Lotus" pitchFamily="2" charset="-78"/>
              </a:rPr>
              <a:t>وبومتریکز</a:t>
            </a:r>
            <a:r>
              <a:rPr kumimoji="0" lang="fa-IR" sz="2000" i="0" strike="noStrike" kern="0" cap="none" spc="0" normalizeH="0" noProof="0" dirty="0" smtClean="0">
                <a:ln>
                  <a:noFill/>
                </a:ln>
                <a:solidFill>
                  <a:schemeClr val="tx1"/>
                </a:solidFill>
                <a:effectLst/>
                <a:uLnTx/>
                <a:uFillTx/>
                <a:latin typeface="+mn-lt"/>
                <a:cs typeface="B Lotus" pitchFamily="2" charset="-78"/>
              </a:rPr>
              <a:t> ادعا می کند وبسایت کامل معرف کیفیت تحصیلی دانشگاه است، دلایل این ادعا در صفحه بعدی آورده شده اند:</a:t>
            </a:r>
            <a:endParaRPr kumimoji="0" lang="uk-UA" sz="2000" i="0" strike="noStrike" kern="0" cap="none" spc="0" normalizeH="0" baseline="0" noProof="0" dirty="0" smtClean="0">
              <a:ln>
                <a:noFill/>
              </a:ln>
              <a:solidFill>
                <a:schemeClr val="tx1"/>
              </a:solidFill>
              <a:effectLst/>
              <a:uLnTx/>
              <a:uFillTx/>
              <a:latin typeface="+mn-lt"/>
              <a:cs typeface="B Lotus" pitchFamily="2" charset="-78"/>
            </a:endParaRPr>
          </a:p>
        </p:txBody>
      </p:sp>
      <p:sp>
        <p:nvSpPr>
          <p:cNvPr id="4" name="Rectangle 2"/>
          <p:cNvSpPr txBox="1">
            <a:spLocks noChangeArrowheads="1"/>
          </p:cNvSpPr>
          <p:nvPr/>
        </p:nvSpPr>
        <p:spPr bwMode="auto">
          <a:xfrm>
            <a:off x="2714612" y="2000240"/>
            <a:ext cx="5662644" cy="373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uk-UA" sz="2000" b="1" i="0" u="none" strike="noStrike" kern="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uLnTx/>
              <a:uFillTx/>
              <a:latin typeface="Tahoma" charset="0"/>
              <a:ea typeface="+mj-ea"/>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template">
  <a:themeElements>
    <a:clrScheme name="template 3">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333333"/>
        </a:dk1>
        <a:lt1>
          <a:srgbClr val="FFFFFF"/>
        </a:lt1>
        <a:dk2>
          <a:srgbClr val="808080"/>
        </a:dk2>
        <a:lt2>
          <a:srgbClr val="003366"/>
        </a:lt2>
        <a:accent1>
          <a:srgbClr val="6699FF"/>
        </a:accent1>
        <a:accent2>
          <a:srgbClr val="990000"/>
        </a:accent2>
        <a:accent3>
          <a:srgbClr val="FFFFFF"/>
        </a:accent3>
        <a:accent4>
          <a:srgbClr val="2A2A2A"/>
        </a:accent4>
        <a:accent5>
          <a:srgbClr val="B8CAFF"/>
        </a:accent5>
        <a:accent6>
          <a:srgbClr val="8A0000"/>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93</TotalTime>
  <Words>2283</Words>
  <Application>Microsoft PowerPoint</Application>
  <PresentationFormat>On-screen Show (4:3)</PresentationFormat>
  <Paragraphs>317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Tahoma</vt:lpstr>
      <vt:lpstr>Verdana</vt:lpstr>
      <vt:lpstr>굴림</vt:lpstr>
      <vt:lpstr>template</vt:lpstr>
      <vt:lpstr>رده بنده دانشگاه ها در جهان</vt:lpstr>
      <vt:lpstr>معیارهای بررسی شده</vt:lpstr>
      <vt:lpstr>مقایسه دانشگاه های مطرح جهان</vt:lpstr>
      <vt:lpstr>الف ) معیار ARWU</vt:lpstr>
      <vt:lpstr>الف ) معیار ARWU (ادامه)</vt:lpstr>
      <vt:lpstr>ب) معیار THES-QS</vt:lpstr>
      <vt:lpstr>ب) معیار THES-QS (ادامه)</vt:lpstr>
      <vt:lpstr>پ) رده بندی PRWU</vt:lpstr>
      <vt:lpstr>ت) رده بندی Webometrics</vt:lpstr>
      <vt:lpstr>ت) رده بندی Webometrics (ادامه)</vt:lpstr>
      <vt:lpstr>ت) رده بندی Webometrics (ادامه)</vt:lpstr>
      <vt:lpstr>ت) رده بندی Webometrics (ادامه)</vt:lpstr>
      <vt:lpstr>ت) رده بندی Webometrics (ادامه)</vt:lpstr>
      <vt:lpstr>ت) رده بندی Webometrics (ادامه)</vt:lpstr>
      <vt:lpstr>ت) رده بندی Webometrics (ادامه)</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Abius</dc:creator>
  <cp:lastModifiedBy>Abius</cp:lastModifiedBy>
  <cp:revision>18</cp:revision>
  <dcterms:created xsi:type="dcterms:W3CDTF">2008-12-31T00:49:45Z</dcterms:created>
  <dcterms:modified xsi:type="dcterms:W3CDTF">2008-12-31T02:23:30Z</dcterms:modified>
</cp:coreProperties>
</file>