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DD43-EB00-453A-A115-30E97BA415FA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5F53-0B4D-41A9-8E7D-B830BAF4133F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1AC7D-8BE7-4F33-AA41-CE86A7821B3A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06912-6B12-4190-868F-930B1F305AF3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78437-8B06-42E5-95B4-13548DDD6D09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E2DBC-485E-490E-896C-7E745A13631A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6813-1569-4243-9109-83B56D8775B9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422BF-8E24-4B6B-AF5F-7B24360D8110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38AB-5771-4219-AC54-E3D3FB175510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2A94E-28E8-4F46-B459-BC24F4CD785D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7665-646D-40E2-83BA-19BDF5FE785E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A72AA-E008-4766-B6C0-4F1E471302D5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1449-9575-4C03-84DC-4DD57C391E6F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8C5A8-C593-4443-885A-F99F119B6283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1568D-D97E-4F47-B453-10423B1F8A55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82FA9-B91E-443A-BD81-83A4861B0DB2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69D03-8EB1-4D35-BB1F-A8207E9F7290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C454C-AE82-42DC-95E1-84A9309417B1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42E45-62C5-45E4-9E11-8C3A6614BA72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D65F-A6CC-4CEA-A267-BBC6D5ADF77C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644B-0526-4121-A9D0-F63807652552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3352-FA8F-47F5-A518-96BDD72D8F6D}" type="slidenum">
              <a:rPr lang="ar-S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ABC12-23D0-45FC-9BA7-A912F4E5FE9E}" type="datetimeFigureOut">
              <a:rPr lang="fr-FR"/>
              <a:pPr>
                <a:defRPr/>
              </a:pPr>
              <a:t>02/10/2009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616583A-AA19-4C8B-A28D-6A4D8F9F75E6}" type="slidenum">
              <a:rPr lang="ar-S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abiusx@jframework.info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asscracking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mail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abiusx@jframework.info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on.net/phish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71538" y="2285993"/>
            <a:ext cx="7739068" cy="928694"/>
          </a:xfrm>
        </p:spPr>
        <p:txBody>
          <a:bodyPr/>
          <a:lstStyle/>
          <a:p>
            <a:pPr algn="r"/>
            <a:r>
              <a:rPr lang="fa-IR" sz="3600" dirty="0" smtClean="0">
                <a:solidFill>
                  <a:srgbClr val="FFFC12"/>
                </a:solidFill>
                <a:latin typeface="XB Titre" pitchFamily="2" charset="-78"/>
                <a:cs typeface="XB Titre" pitchFamily="2" charset="-78"/>
              </a:rPr>
              <a:t>حفاظت از </a:t>
            </a:r>
            <a:r>
              <a:rPr lang="fa-IR" sz="3600" dirty="0" smtClean="0">
                <a:solidFill>
                  <a:srgbClr val="FFFC12"/>
                </a:solidFill>
                <a:latin typeface="XB Titre" pitchFamily="2" charset="-78"/>
                <a:cs typeface="XB Titre" pitchFamily="2" charset="-78"/>
              </a:rPr>
              <a:t>اطلاعات شخصی </a:t>
            </a:r>
            <a:r>
              <a:rPr lang="fa-IR" sz="3600" dirty="0" smtClean="0">
                <a:solidFill>
                  <a:srgbClr val="FFFC12"/>
                </a:solidFill>
                <a:latin typeface="XB Titre" pitchFamily="2" charset="-78"/>
                <a:cs typeface="XB Titre" pitchFamily="2" charset="-78"/>
              </a:rPr>
              <a:t>و </a:t>
            </a:r>
            <a:r>
              <a:rPr lang="fa-IR" sz="3600" dirty="0" smtClean="0">
                <a:solidFill>
                  <a:srgbClr val="FFFC12"/>
                </a:solidFill>
                <a:latin typeface="XB Titre" pitchFamily="2" charset="-78"/>
                <a:cs typeface="XB Titre" pitchFamily="2" charset="-78"/>
              </a:rPr>
              <a:t>حریم خصوصی</a:t>
            </a:r>
            <a:endParaRPr lang="fr-CA" sz="3600" dirty="0" smtClean="0">
              <a:solidFill>
                <a:srgbClr val="FFFC12"/>
              </a:solidFill>
              <a:latin typeface="XB Titre" pitchFamily="2" charset="-78"/>
              <a:cs typeface="XB Titre" pitchFamily="2" charset="-78"/>
            </a:endParaRPr>
          </a:p>
        </p:txBody>
      </p:sp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46" y="258754"/>
            <a:ext cx="1968500" cy="195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5" name="Picture 7" descr="jomho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419" y="142852"/>
            <a:ext cx="1908175" cy="1520825"/>
          </a:xfrm>
          <a:prstGeom prst="rect">
            <a:avLst/>
          </a:prstGeom>
          <a:noFill/>
        </p:spPr>
      </p:pic>
      <p:sp>
        <p:nvSpPr>
          <p:cNvPr id="2056" name="Titre 1"/>
          <p:cNvSpPr>
            <a:spLocks/>
          </p:cNvSpPr>
          <p:nvPr/>
        </p:nvSpPr>
        <p:spPr bwMode="auto">
          <a:xfrm>
            <a:off x="2771775" y="1628775"/>
            <a:ext cx="54403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a-IR" sz="2800" dirty="0" smtClean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تقدیم </a:t>
            </a:r>
            <a:r>
              <a:rPr lang="fa-IR" sz="2800" dirty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به </a:t>
            </a:r>
            <a:r>
              <a:rPr lang="fa-IR" sz="2800" dirty="0" smtClean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پیشگاه </a:t>
            </a:r>
            <a:r>
              <a:rPr lang="fa-IR" sz="2800" dirty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مقدس امام عصر </a:t>
            </a:r>
            <a:r>
              <a:rPr lang="fa-IR" sz="2800" baseline="30000" dirty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(عج)</a:t>
            </a:r>
            <a:endParaRPr lang="fr-CA" sz="2800" baseline="30000" dirty="0">
              <a:solidFill>
                <a:srgbClr val="FFFC12"/>
              </a:solidFill>
              <a:latin typeface="Calibri" pitchFamily="34" charset="0"/>
              <a:cs typeface="B Roya" pitchFamily="2" charset="-78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4984750"/>
            <a:ext cx="46482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XB Zar" pitchFamily="2" charset="-78"/>
              </a:rPr>
              <a:t>عباس نادری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XB Zar" pitchFamily="2" charset="-78"/>
              <a:ea typeface="+mn-ea"/>
              <a:cs typeface="XB Zar" pitchFamily="2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Abbas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Naderi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(aka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AbiusX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XB Zar" pitchFamily="2" charset="-78"/>
              </a:rPr>
              <a:t>تنها عضو فعال اواسپ در ایران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XB Zar" pitchFamily="2" charset="-78"/>
              <a:ea typeface="+mn-ea"/>
              <a:cs typeface="XB Zar" pitchFamily="2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XB Zar" pitchFamily="2" charset="-78"/>
              </a:rPr>
              <a:t>اعتباران انفورماتیک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XB Zar" pitchFamily="2" charset="-78"/>
              <a:ea typeface="+mn-ea"/>
              <a:cs typeface="XB Zar" pitchFamily="2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abiusx@etebaran.com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abiusx@jframework.info</a:t>
            </a: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hlinkClick r:id="rId5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abiusx@owasp.org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/>
          <a:srcRect t="20008" b="39989"/>
          <a:stretch>
            <a:fillRect/>
          </a:stretch>
        </p:blipFill>
        <p:spPr bwMode="auto">
          <a:xfrm>
            <a:off x="7907689" y="6674604"/>
            <a:ext cx="1238250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 descr="OWASP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570" y="5000636"/>
            <a:ext cx="1190625" cy="1190625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 bwMode="auto">
          <a:xfrm>
            <a:off x="1285852" y="3071810"/>
            <a:ext cx="773906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C12"/>
                </a:solidFill>
                <a:effectLst/>
                <a:uLnTx/>
                <a:uFillTx/>
                <a:latin typeface="XB Titre" pitchFamily="2" charset="-78"/>
                <a:ea typeface="+mj-ea"/>
                <a:cs typeface="XB Titre" pitchFamily="2" charset="-78"/>
              </a:rPr>
              <a:t>امنیت عمومی در فضای سایبر</a:t>
            </a:r>
            <a:endParaRPr kumimoji="0" lang="fr-CA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C12"/>
              </a:solidFill>
              <a:effectLst/>
              <a:uLnTx/>
              <a:uFillTx/>
              <a:latin typeface="XB Titre" pitchFamily="2" charset="-78"/>
              <a:ea typeface="+mj-ea"/>
              <a:cs typeface="XB Titre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23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3200" b="1">
                <a:latin typeface="XB Kayhan" pitchFamily="2" charset="-78"/>
                <a:cs typeface="XB Kayhan" pitchFamily="2" charset="-78"/>
              </a:rPr>
              <a:t>كرم ها و آزاردهنده ها (</a:t>
            </a:r>
            <a:r>
              <a:rPr lang="en-US" sz="3200" b="1">
                <a:latin typeface="XB Kayhan" pitchFamily="2" charset="-78"/>
                <a:cs typeface="XB Kayhan" pitchFamily="2" charset="-78"/>
              </a:rPr>
              <a:t>Worms/Malware</a:t>
            </a:r>
            <a:r>
              <a:rPr lang="fa-IR" sz="3200" b="1">
                <a:latin typeface="XB Kayhan" pitchFamily="2" charset="-78"/>
                <a:cs typeface="XB Kayhan" pitchFamily="2" charset="-78"/>
              </a:rPr>
              <a:t>)</a:t>
            </a:r>
            <a:endParaRPr lang="fr-CA" sz="3200" b="1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0724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هدف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عمومی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آزار و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نمایش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ضعف‌ و قدرت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ایجاد پتانسیل برای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انوع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دیگر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بسیار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مرسوم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عدم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توانایی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مقابله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كلی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محافظت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هزینه‌بر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و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زمان‌گیر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747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000" b="1">
                <a:latin typeface="XB Kayhan" pitchFamily="2" charset="-78"/>
                <a:cs typeface="XB Kayhan" pitchFamily="2" charset="-78"/>
              </a:rPr>
              <a:t>جاسوس ها (</a:t>
            </a:r>
            <a:r>
              <a:rPr lang="en-US" sz="4000">
                <a:latin typeface="XB Kayhan" pitchFamily="2" charset="-78"/>
                <a:cs typeface="XB Kayhan" pitchFamily="2" charset="-78"/>
              </a:rPr>
              <a:t>Keylogger/Spyware</a:t>
            </a:r>
            <a:r>
              <a:rPr lang="fa-IR" sz="4000" b="1">
                <a:latin typeface="XB Kayhan" pitchFamily="2" charset="-78"/>
                <a:cs typeface="XB Kayhan" pitchFamily="2" charset="-78"/>
              </a:rPr>
              <a:t>)</a:t>
            </a:r>
            <a:endParaRPr lang="fr-CA" sz="4000" b="1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1748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بسیار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خطرناك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معمولا كم حجم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استفاده كمتر در داخل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ایران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استفاده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بسیار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فضاهای عمومی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مقابله در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سیستم‌های جدید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راه مقابله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احتیاط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747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000" b="1" dirty="0" smtClean="0">
                <a:latin typeface="XB Kayhan" pitchFamily="2" charset="-78"/>
                <a:cs typeface="XB Kayhan" pitchFamily="2" charset="-78"/>
              </a:rPr>
              <a:t>روشهای رمزنگای(</a:t>
            </a:r>
            <a:r>
              <a:rPr lang="en-US" sz="4000" dirty="0" smtClean="0">
                <a:latin typeface="XB Kayhan" pitchFamily="2" charset="-78"/>
                <a:cs typeface="XB Kayhan" pitchFamily="2" charset="-78"/>
              </a:rPr>
              <a:t>Cryptographic</a:t>
            </a:r>
            <a:r>
              <a:rPr lang="fa-IR" sz="4000" b="1" dirty="0" smtClean="0">
                <a:latin typeface="XB Kayhan" pitchFamily="2" charset="-78"/>
                <a:cs typeface="XB Kayhan" pitchFamily="2" charset="-78"/>
              </a:rPr>
              <a:t>)</a:t>
            </a:r>
            <a:endParaRPr lang="fr-CA" sz="40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1748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نفوذگران كاركشته و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حرفه‌ای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ضعف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الگوریتمی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و معمولا سرورها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دقت در </a:t>
            </a:r>
            <a:r>
              <a:rPr lang="en-US" sz="3200" dirty="0" smtClean="0">
                <a:latin typeface="XB Kayhan" pitchFamily="2" charset="-78"/>
                <a:cs typeface="XB Kayhan" pitchFamily="2" charset="-78"/>
              </a:rPr>
              <a:t>SSL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 و ارتباطات امن و ناامن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محافظت با دقت و اخلاق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2771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000" b="1" dirty="0" smtClean="0">
                <a:latin typeface="XB Kayhan" pitchFamily="2" charset="-78"/>
                <a:cs typeface="XB Kayhan" pitchFamily="2" charset="-78"/>
              </a:rPr>
              <a:t>امنیت عمومی </a:t>
            </a:r>
            <a:r>
              <a:rPr lang="fa-IR" sz="4000" b="1" dirty="0">
                <a:latin typeface="XB Kayhan" pitchFamily="2" charset="-78"/>
                <a:cs typeface="XB Kayhan" pitchFamily="2" charset="-78"/>
              </a:rPr>
              <a:t>و </a:t>
            </a:r>
            <a:r>
              <a:rPr lang="fa-IR" sz="4000" b="1" dirty="0" smtClean="0">
                <a:latin typeface="XB Kayhan" pitchFamily="2" charset="-78"/>
                <a:cs typeface="XB Kayhan" pitchFamily="2" charset="-78"/>
              </a:rPr>
              <a:t>حریم خصوصی</a:t>
            </a:r>
            <a:endParaRPr lang="fr-CA" sz="40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2772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چكیده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سازها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كلیدواژه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ها (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رمزهای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عبور)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ارتباطات مطمئن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اطلاعات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شخصی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امضای دیجیتال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4819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dirty="0" smtClean="0">
                <a:latin typeface="XB Kayhan" pitchFamily="2" charset="-78"/>
                <a:cs typeface="XB Kayhan" pitchFamily="2" charset="-78"/>
              </a:rPr>
              <a:t>چكیده </a:t>
            </a:r>
            <a:r>
              <a:rPr lang="fa-IR" sz="4400" dirty="0">
                <a:latin typeface="XB Kayhan" pitchFamily="2" charset="-78"/>
                <a:cs typeface="XB Kayhan" pitchFamily="2" charset="-78"/>
              </a:rPr>
              <a:t>سازها (</a:t>
            </a:r>
            <a:r>
              <a:rPr lang="en-US" sz="4400" dirty="0">
                <a:latin typeface="XB Kayhan" pitchFamily="2" charset="-78"/>
                <a:cs typeface="XB Kayhan" pitchFamily="2" charset="-78"/>
              </a:rPr>
              <a:t>Hash Functions</a:t>
            </a:r>
            <a:r>
              <a:rPr lang="fa-IR" sz="4400" dirty="0">
                <a:latin typeface="XB Kayhan" pitchFamily="2" charset="-78"/>
                <a:cs typeface="XB Kayhan" pitchFamily="2" charset="-78"/>
              </a:rPr>
              <a:t>)</a:t>
            </a:r>
          </a:p>
        </p:txBody>
      </p:sp>
      <p:sp>
        <p:nvSpPr>
          <p:cNvPr id="34820" name="Espace réservé du contenu 2"/>
          <p:cNvSpPr>
            <a:spLocks/>
          </p:cNvSpPr>
          <p:nvPr/>
        </p:nvSpPr>
        <p:spPr bwMode="auto">
          <a:xfrm>
            <a:off x="4211638" y="1643050"/>
            <a:ext cx="4392612" cy="39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تعریف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عملكرد:</a:t>
            </a: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fa-IR" sz="2800" dirty="0" smtClean="0">
                <a:latin typeface="XB Kayhan" pitchFamily="2" charset="-78"/>
                <a:cs typeface="XB Kayhan" pitchFamily="2" charset="-78"/>
              </a:rPr>
              <a:t>یكطرفه</a:t>
            </a:r>
            <a:endParaRPr lang="fa-IR" sz="2800" dirty="0">
              <a:latin typeface="XB Kayhan" pitchFamily="2" charset="-78"/>
              <a:cs typeface="XB Kayhan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fa-IR" sz="2800" dirty="0" smtClean="0">
                <a:latin typeface="XB Kayhan" pitchFamily="2" charset="-78"/>
                <a:cs typeface="XB Kayhan" pitchFamily="2" charset="-78"/>
              </a:rPr>
              <a:t>غیرقابل </a:t>
            </a:r>
            <a:r>
              <a:rPr lang="fa-IR" sz="2800" dirty="0">
                <a:latin typeface="XB Kayhan" pitchFamily="2" charset="-78"/>
                <a:cs typeface="XB Kayhan" pitchFamily="2" charset="-78"/>
              </a:rPr>
              <a:t>جعل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انواع:</a:t>
            </a: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fa-IR" sz="2800" dirty="0" smtClean="0">
                <a:latin typeface="XB Kayhan" pitchFamily="2" charset="-78"/>
                <a:cs typeface="XB Kayhan" pitchFamily="2" charset="-78"/>
              </a:rPr>
              <a:t>صحتی </a:t>
            </a:r>
            <a:r>
              <a:rPr lang="fa-IR" sz="28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2800" dirty="0">
                <a:latin typeface="XB Kayhan" pitchFamily="2" charset="-78"/>
                <a:cs typeface="XB Kayhan" pitchFamily="2" charset="-78"/>
              </a:rPr>
              <a:t>Integrity</a:t>
            </a:r>
            <a:r>
              <a:rPr lang="fa-IR" sz="28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fa-IR" sz="2800" dirty="0" smtClean="0">
                <a:latin typeface="XB Kayhan" pitchFamily="2" charset="-78"/>
                <a:cs typeface="XB Kayhan" pitchFamily="2" charset="-78"/>
              </a:rPr>
              <a:t>امنیتی </a:t>
            </a:r>
            <a:r>
              <a:rPr lang="fa-IR" sz="28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2800" dirty="0">
                <a:latin typeface="XB Kayhan" pitchFamily="2" charset="-78"/>
                <a:cs typeface="XB Kayhan" pitchFamily="2" charset="-78"/>
              </a:rPr>
              <a:t>Secure</a:t>
            </a:r>
            <a:r>
              <a:rPr lang="fa-IR" sz="28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الگوریتمهای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مرسوم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كاربردها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نقاط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منفی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268538" y="2276475"/>
            <a:ext cx="1150937" cy="1152525"/>
          </a:xfrm>
          <a:custGeom>
            <a:avLst/>
            <a:gdLst>
              <a:gd name="G0" fmla="+- 7329 0 0"/>
              <a:gd name="G1" fmla="+- 21600 0 7329"/>
              <a:gd name="G2" fmla="*/ 7329 1 2"/>
              <a:gd name="G3" fmla="+- 21600 0 G2"/>
              <a:gd name="G4" fmla="+/ 7329 21600 2"/>
              <a:gd name="G5" fmla="+/ G1 0 2"/>
              <a:gd name="G6" fmla="*/ 21600 21600 7329"/>
              <a:gd name="G7" fmla="*/ G6 1 2"/>
              <a:gd name="G8" fmla="+- 21600 0 G7"/>
              <a:gd name="G9" fmla="*/ 21600 1 2"/>
              <a:gd name="G10" fmla="+- 7329 0 G9"/>
              <a:gd name="G11" fmla="?: G10 G8 0"/>
              <a:gd name="G12" fmla="?: G10 G7 21600"/>
              <a:gd name="T0" fmla="*/ 17935 w 21600"/>
              <a:gd name="T1" fmla="*/ 10800 h 21600"/>
              <a:gd name="T2" fmla="*/ 10800 w 21600"/>
              <a:gd name="T3" fmla="*/ 21600 h 21600"/>
              <a:gd name="T4" fmla="*/ 3665 w 21600"/>
              <a:gd name="T5" fmla="*/ 10800 h 21600"/>
              <a:gd name="T6" fmla="*/ 10800 w 21600"/>
              <a:gd name="T7" fmla="*/ 0 h 21600"/>
              <a:gd name="T8" fmla="*/ 5465 w 21600"/>
              <a:gd name="T9" fmla="*/ 5465 h 21600"/>
              <a:gd name="T10" fmla="*/ 16135 w 21600"/>
              <a:gd name="T11" fmla="*/ 161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29" y="21600"/>
                </a:lnTo>
                <a:lnTo>
                  <a:pt x="1427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XB Kayhan" pitchFamily="2" charset="-78"/>
                <a:cs typeface="XB Kayhan" pitchFamily="2" charset="-78"/>
              </a:rPr>
              <a:t>Hash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411413" y="3429000"/>
            <a:ext cx="865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b="1" dirty="0" smtClean="0">
                <a:latin typeface="XB Kayhan" pitchFamily="2" charset="-78"/>
                <a:cs typeface="XB Kayhan" pitchFamily="2" charset="-78"/>
              </a:rPr>
              <a:t>نتیجه</a:t>
            </a:r>
            <a:endParaRPr lang="en-US" b="1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3795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dirty="0" smtClean="0">
                <a:latin typeface="XB Kayhan" pitchFamily="2" charset="-78"/>
                <a:cs typeface="XB Kayhan" pitchFamily="2" charset="-78"/>
              </a:rPr>
              <a:t>كلیدواژه </a:t>
            </a:r>
            <a:r>
              <a:rPr lang="fa-IR" sz="4400" dirty="0">
                <a:latin typeface="XB Kayhan" pitchFamily="2" charset="-78"/>
                <a:cs typeface="XB Kayhan" pitchFamily="2" charset="-78"/>
              </a:rPr>
              <a:t>ها (</a:t>
            </a:r>
            <a:r>
              <a:rPr lang="en-US" sz="4400" dirty="0">
                <a:latin typeface="XB Kayhan" pitchFamily="2" charset="-78"/>
                <a:cs typeface="XB Kayhan" pitchFamily="2" charset="-78"/>
              </a:rPr>
              <a:t>Passwords</a:t>
            </a:r>
            <a:r>
              <a:rPr lang="fa-IR" sz="4400" dirty="0">
                <a:latin typeface="XB Kayhan" pitchFamily="2" charset="-78"/>
                <a:cs typeface="XB Kayhan" pitchFamily="2" charset="-78"/>
              </a:rPr>
              <a:t>)</a:t>
            </a:r>
            <a:endParaRPr lang="fr-CA" sz="4400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3796" name="Espace réservé du contenu 2"/>
          <p:cNvSpPr>
            <a:spLocks/>
          </p:cNvSpPr>
          <p:nvPr/>
        </p:nvSpPr>
        <p:spPr bwMode="auto">
          <a:xfrm>
            <a:off x="2124075" y="1357298"/>
            <a:ext cx="6562725" cy="514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مهمترین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مسئله پركاربرد در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اینترنت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روشهای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شكست رمز:</a:t>
            </a: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>
                <a:latin typeface="XB Kayhan" pitchFamily="2" charset="-78"/>
                <a:cs typeface="XB Kayhan" pitchFamily="2" charset="-78"/>
              </a:rPr>
              <a:t>Brute Force</a:t>
            </a: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>
                <a:latin typeface="XB Kayhan" pitchFamily="2" charset="-78"/>
                <a:cs typeface="XB Kayhan" pitchFamily="2" charset="-78"/>
              </a:rPr>
              <a:t>Dictionary</a:t>
            </a: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>
                <a:latin typeface="XB Kayhan" pitchFamily="2" charset="-78"/>
                <a:cs typeface="XB Kayhan" pitchFamily="2" charset="-78"/>
                <a:hlinkClick r:id="rId4"/>
              </a:rPr>
              <a:t>Rainbow Tables</a:t>
            </a:r>
            <a:endParaRPr lang="fa-IR" sz="28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نكات انتخاب رمز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دسته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بندی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و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مدیریت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رمزها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نگهداری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رمزها در كاوشگر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اینترنت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بررسی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سرور جهت رمزها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5843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3200" b="1" dirty="0" smtClean="0">
                <a:latin typeface="XB Kayhan" pitchFamily="2" charset="-78"/>
                <a:cs typeface="XB Kayhan" pitchFamily="2" charset="-78"/>
              </a:rPr>
              <a:t>ارتباطات مطمئن (</a:t>
            </a:r>
            <a:r>
              <a:rPr lang="en-US" sz="3200" b="1" dirty="0" smtClean="0">
                <a:latin typeface="XB Kayhan" pitchFamily="2" charset="-78"/>
                <a:cs typeface="XB Kayhan" pitchFamily="2" charset="-78"/>
              </a:rPr>
              <a:t>Secure Connection</a:t>
            </a:r>
            <a:r>
              <a:rPr lang="fa-IR" sz="3200" b="1" dirty="0" smtClean="0">
                <a:latin typeface="XB Kayhan" pitchFamily="2" charset="-78"/>
                <a:cs typeface="XB Kayhan" pitchFamily="2" charset="-78"/>
              </a:rPr>
              <a:t>)</a:t>
            </a:r>
            <a:endParaRPr lang="fr-CA" sz="32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5844" name="Espace réservé du contenu 2"/>
          <p:cNvSpPr>
            <a:spLocks/>
          </p:cNvSpPr>
          <p:nvPr/>
        </p:nvSpPr>
        <p:spPr bwMode="auto">
          <a:xfrm>
            <a:off x="2124075" y="1714488"/>
            <a:ext cx="6562725" cy="28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XB Kayhan" pitchFamily="2" charset="-78"/>
                <a:cs typeface="XB Kayhan" pitchFamily="2" charset="-78"/>
              </a:rPr>
              <a:t>SSL (Secure Socket Layer)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گواهینامه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>
                <a:latin typeface="XB Kayhan" pitchFamily="2" charset="-78"/>
                <a:cs typeface="XB Kayhan" pitchFamily="2" charset="-78"/>
                <a:hlinkClick r:id="rId4"/>
              </a:rPr>
              <a:t>Certificate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زیرساخت كلید عمومی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PKI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حمله مرد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میانی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MITM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ابزار مدرن و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دقیق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2700338" y="515778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3203575" y="53006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7092950" y="515778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203575" y="54451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4572000" y="4941888"/>
            <a:ext cx="504825" cy="1223962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932363" y="616585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6867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dirty="0">
                <a:latin typeface="XB Kayhan" pitchFamily="2" charset="-78"/>
                <a:cs typeface="XB Kayhan" pitchFamily="2" charset="-78"/>
              </a:rPr>
              <a:t>اطلاعات </a:t>
            </a:r>
            <a:r>
              <a:rPr lang="fa-IR" sz="4400" dirty="0" smtClean="0">
                <a:latin typeface="XB Kayhan" pitchFamily="2" charset="-78"/>
                <a:cs typeface="XB Kayhan" pitchFamily="2" charset="-78"/>
              </a:rPr>
              <a:t>شخصی</a:t>
            </a:r>
            <a:endParaRPr lang="fa-IR" sz="4400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6868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اعتماد به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هویت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دسته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بندی سایتها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تخمین ریسك 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و خطر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سعی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و خطا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XB Kayhan" pitchFamily="2" charset="-78"/>
                <a:cs typeface="XB Kayhan" pitchFamily="2" charset="-78"/>
              </a:rPr>
              <a:t>Cookie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>
                <a:latin typeface="XB Kayhan" pitchFamily="2" charset="-78"/>
                <a:cs typeface="XB Kayhan" pitchFamily="2" charset="-78"/>
              </a:rPr>
              <a:t>Plugin</a:t>
            </a:r>
            <a:r>
              <a:rPr lang="en-US" sz="3200" dirty="0" smtClean="0">
                <a:latin typeface="XB Kayhan" pitchFamily="2" charset="-78"/>
                <a:cs typeface="XB Kayhan" pitchFamily="2" charset="-78"/>
              </a:rPr>
              <a:t> , ActiveX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7891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dirty="0" smtClean="0">
                <a:latin typeface="XB Kayhan" pitchFamily="2" charset="-78"/>
                <a:cs typeface="XB Kayhan" pitchFamily="2" charset="-78"/>
              </a:rPr>
              <a:t>امضای دیجیتال</a:t>
            </a:r>
            <a:endParaRPr lang="fr-CA" sz="4400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7892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احتیاج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به منبع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تایید هویت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زیرساخت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ساده و كارا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چهار روش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پیاده سازی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رمزنگاری كلید عمومی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تئوری كلی امضای دیجیتال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توكن‌های سخت‌افزاری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8915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dirty="0" smtClean="0">
                <a:latin typeface="XB Kayhan" pitchFamily="2" charset="-78"/>
                <a:cs typeface="XB Kayhan" pitchFamily="2" charset="-78"/>
              </a:rPr>
              <a:t>بسته راهكار </a:t>
            </a:r>
            <a:r>
              <a:rPr lang="fa-IR" sz="4400" dirty="0">
                <a:latin typeface="XB Kayhan" pitchFamily="2" charset="-78"/>
                <a:cs typeface="XB Kayhan" pitchFamily="2" charset="-78"/>
              </a:rPr>
              <a:t>جامع </a:t>
            </a:r>
            <a:r>
              <a:rPr lang="fa-IR" sz="4400" dirty="0" smtClean="0">
                <a:latin typeface="XB Kayhan" pitchFamily="2" charset="-78"/>
                <a:cs typeface="XB Kayhan" pitchFamily="2" charset="-78"/>
              </a:rPr>
              <a:t>و </a:t>
            </a:r>
            <a:r>
              <a:rPr lang="fa-IR" sz="4400" dirty="0" smtClean="0">
                <a:latin typeface="XB Kayhan" pitchFamily="2" charset="-78"/>
                <a:cs typeface="XB Kayhan" pitchFamily="2" charset="-78"/>
              </a:rPr>
              <a:t>عملی</a:t>
            </a:r>
            <a:endParaRPr lang="fr-CA" sz="4400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8916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برنامه‌های امنیت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اینترنت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دقت در كاوش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بررسی گواهینامه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عدم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كلیك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بر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روی لینك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a </a:t>
            </a:r>
            <a:r>
              <a:rPr lang="en-US" sz="3200" dirty="0" err="1">
                <a:latin typeface="XB Kayhan" pitchFamily="2" charset="-78"/>
                <a:cs typeface="XB Kayhan" pitchFamily="2" charset="-78"/>
              </a:rPr>
              <a:t>href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برنامه‌های امنیت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رایانه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(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آنتی ویروس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،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فایروال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برنامه‌های مدیریت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اطلاعات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هشیاری، هشیاری، هشیاری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latin typeface="XB Kayhan" pitchFamily="2" charset="-78"/>
                <a:cs typeface="XB Kayhan" pitchFamily="2" charset="-78"/>
              </a:rPr>
              <a:t>مباحث </a:t>
            </a:r>
            <a:r>
              <a:rPr lang="fa-IR" b="1" dirty="0" smtClean="0">
                <a:solidFill>
                  <a:schemeClr val="bg1"/>
                </a:solidFill>
                <a:latin typeface="XB Kayhan" pitchFamily="2" charset="-78"/>
                <a:cs typeface="XB Kayhan" pitchFamily="2" charset="-78"/>
              </a:rPr>
              <a:t>مطرحی</a:t>
            </a:r>
            <a:endParaRPr lang="fr-CA" b="1" dirty="0" smtClean="0">
              <a:solidFill>
                <a:schemeClr val="bg1"/>
              </a:solidFill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pPr algn="r" rtl="1"/>
            <a:r>
              <a:rPr lang="fa-IR" dirty="0" smtClean="0">
                <a:latin typeface="XB Kayhan" pitchFamily="2" charset="-78"/>
                <a:cs typeface="XB Kayhan" pitchFamily="2" charset="-78"/>
              </a:rPr>
              <a:t>مهندسی اجتماعی </a:t>
            </a:r>
            <a:r>
              <a:rPr lang="fa-IR" dirty="0" smtClean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dirty="0" smtClean="0">
                <a:latin typeface="XB Kayhan" pitchFamily="2" charset="-78"/>
                <a:cs typeface="XB Kayhan" pitchFamily="2" charset="-78"/>
              </a:rPr>
              <a:t>Social Engineering</a:t>
            </a:r>
            <a:r>
              <a:rPr lang="fa-IR" dirty="0" smtClean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algn="r" rtl="1"/>
            <a:r>
              <a:rPr lang="fa-IR" dirty="0" smtClean="0">
                <a:latin typeface="XB Kayhan" pitchFamily="2" charset="-78"/>
                <a:cs typeface="XB Kayhan" pitchFamily="2" charset="-78"/>
              </a:rPr>
              <a:t>نفوذگری عمومی</a:t>
            </a:r>
            <a:endParaRPr lang="fa-IR" dirty="0" smtClean="0">
              <a:latin typeface="XB Kayhan" pitchFamily="2" charset="-78"/>
              <a:cs typeface="XB Kayhan" pitchFamily="2" charset="-78"/>
            </a:endParaRPr>
          </a:p>
          <a:p>
            <a:pPr algn="r" rtl="1"/>
            <a:r>
              <a:rPr lang="fa-IR" dirty="0" smtClean="0">
                <a:latin typeface="XB Kayhan" pitchFamily="2" charset="-78"/>
                <a:cs typeface="XB Kayhan" pitchFamily="2" charset="-78"/>
              </a:rPr>
              <a:t>كلیت حریم خصوصی</a:t>
            </a:r>
            <a:endParaRPr lang="fa-IR" dirty="0" smtClean="0">
              <a:latin typeface="XB Kayhan" pitchFamily="2" charset="-78"/>
              <a:cs typeface="XB Kayhan" pitchFamily="2" charset="-78"/>
            </a:endParaRPr>
          </a:p>
          <a:p>
            <a:pPr algn="r" rtl="1"/>
            <a:r>
              <a:rPr lang="fa-IR" dirty="0" smtClean="0">
                <a:latin typeface="XB Kayhan" pitchFamily="2" charset="-78"/>
                <a:cs typeface="XB Kayhan" pitchFamily="2" charset="-78"/>
              </a:rPr>
              <a:t>بسته راهكار جامع و </a:t>
            </a:r>
            <a:r>
              <a:rPr lang="fa-IR" dirty="0" smtClean="0">
                <a:latin typeface="XB Kayhan" pitchFamily="2" charset="-78"/>
                <a:cs typeface="XB Kayhan" pitchFamily="2" charset="-78"/>
              </a:rPr>
              <a:t>عملی</a:t>
            </a:r>
            <a:endParaRPr lang="fr-CA" dirty="0" smtClean="0">
              <a:latin typeface="XB Kayhan" pitchFamily="2" charset="-78"/>
              <a:cs typeface="XB Kayhan" pitchFamily="2" charset="-78"/>
            </a:endParaRPr>
          </a:p>
        </p:txBody>
      </p:sp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ctrTitle" idx="4294967295"/>
          </p:nvPr>
        </p:nvSpPr>
        <p:spPr>
          <a:xfrm>
            <a:off x="928662" y="3100388"/>
            <a:ext cx="7572401" cy="1285875"/>
          </a:xfrm>
        </p:spPr>
        <p:txBody>
          <a:bodyPr/>
          <a:lstStyle/>
          <a:p>
            <a:pPr algn="r"/>
            <a:r>
              <a:rPr lang="fa-IR" sz="3600" b="1" dirty="0" smtClean="0">
                <a:solidFill>
                  <a:srgbClr val="FFFC12"/>
                </a:solidFill>
                <a:latin typeface="XB Kayhan" pitchFamily="2" charset="-78"/>
                <a:cs typeface="XB Kayhan" pitchFamily="2" charset="-78"/>
              </a:rPr>
              <a:t>حفاظت از اطلاعات </a:t>
            </a:r>
            <a:r>
              <a:rPr lang="fa-IR" sz="3600" b="1" dirty="0" smtClean="0">
                <a:solidFill>
                  <a:srgbClr val="FFFC12"/>
                </a:solidFill>
                <a:latin typeface="XB Kayhan" pitchFamily="2" charset="-78"/>
                <a:cs typeface="XB Kayhan" pitchFamily="2" charset="-78"/>
              </a:rPr>
              <a:t>شخصی </a:t>
            </a:r>
            <a:r>
              <a:rPr lang="fa-IR" sz="3600" b="1" dirty="0" smtClean="0">
                <a:solidFill>
                  <a:srgbClr val="FFFC12"/>
                </a:solidFill>
                <a:latin typeface="XB Kayhan" pitchFamily="2" charset="-78"/>
                <a:cs typeface="XB Kayhan" pitchFamily="2" charset="-78"/>
              </a:rPr>
              <a:t>و </a:t>
            </a:r>
            <a:r>
              <a:rPr lang="fa-IR" sz="3600" b="1" dirty="0" smtClean="0">
                <a:solidFill>
                  <a:srgbClr val="FFFC12"/>
                </a:solidFill>
                <a:latin typeface="XB Kayhan" pitchFamily="2" charset="-78"/>
                <a:cs typeface="XB Kayhan" pitchFamily="2" charset="-78"/>
              </a:rPr>
              <a:t>حریم خصوصی</a:t>
            </a:r>
            <a:endParaRPr lang="fr-CA" sz="3600" b="1" dirty="0" smtClean="0">
              <a:solidFill>
                <a:srgbClr val="FFFC12"/>
              </a:solidFill>
              <a:latin typeface="XB Kayhan" pitchFamily="2" charset="-78"/>
              <a:cs typeface="XB Kayhan" pitchFamily="2" charset="-78"/>
            </a:endParaRPr>
          </a:p>
        </p:txBody>
      </p:sp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28"/>
            <a:ext cx="1968500" cy="195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9941" name="Picture 5" descr="jomho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188913"/>
            <a:ext cx="1908175" cy="1520825"/>
          </a:xfrm>
          <a:prstGeom prst="rect">
            <a:avLst/>
          </a:prstGeom>
          <a:noFill/>
        </p:spPr>
      </p:pic>
      <p:sp>
        <p:nvSpPr>
          <p:cNvPr id="39942" name="Titre 1"/>
          <p:cNvSpPr>
            <a:spLocks/>
          </p:cNvSpPr>
          <p:nvPr/>
        </p:nvSpPr>
        <p:spPr bwMode="auto">
          <a:xfrm>
            <a:off x="2771775" y="1628775"/>
            <a:ext cx="54403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a-IR" sz="2800" dirty="0" smtClean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تقدیم </a:t>
            </a:r>
            <a:r>
              <a:rPr lang="fa-IR" sz="2800" dirty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به </a:t>
            </a:r>
            <a:r>
              <a:rPr lang="fa-IR" sz="2800" dirty="0" smtClean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پیشگاه </a:t>
            </a:r>
            <a:r>
              <a:rPr lang="fa-IR" sz="2800" dirty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مقدس امام عصر </a:t>
            </a:r>
            <a:r>
              <a:rPr lang="fa-IR" sz="2800" baseline="30000" dirty="0">
                <a:solidFill>
                  <a:srgbClr val="FFFC12"/>
                </a:solidFill>
                <a:latin typeface="Calibri" pitchFamily="34" charset="0"/>
                <a:cs typeface="B Roya" pitchFamily="2" charset="-78"/>
              </a:rPr>
              <a:t>(عج)</a:t>
            </a:r>
            <a:endParaRPr lang="fr-CA" sz="2800" baseline="30000" dirty="0">
              <a:solidFill>
                <a:srgbClr val="FFFC12"/>
              </a:solidFill>
              <a:latin typeface="Calibri" pitchFamily="34" charset="0"/>
              <a:cs typeface="B Roya" pitchFamily="2" charset="-78"/>
            </a:endParaRPr>
          </a:p>
        </p:txBody>
      </p:sp>
      <p:sp>
        <p:nvSpPr>
          <p:cNvPr id="39944" name="Sous-titre 2"/>
          <p:cNvSpPr>
            <a:spLocks/>
          </p:cNvSpPr>
          <p:nvPr/>
        </p:nvSpPr>
        <p:spPr bwMode="auto">
          <a:xfrm>
            <a:off x="2786050" y="4286256"/>
            <a:ext cx="51435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r>
              <a:rPr lang="fa-IR" sz="3600" b="1" dirty="0">
                <a:solidFill>
                  <a:schemeClr val="bg1"/>
                </a:solidFill>
                <a:latin typeface="XB Kayhan" pitchFamily="2" charset="-78"/>
                <a:cs typeface="XB Kayhan" pitchFamily="2" charset="-78"/>
              </a:rPr>
              <a:t>سوالات و </a:t>
            </a:r>
            <a:r>
              <a:rPr lang="fa-IR" sz="3600" b="1" dirty="0" smtClean="0">
                <a:solidFill>
                  <a:schemeClr val="bg1"/>
                </a:solidFill>
                <a:latin typeface="XB Kayhan" pitchFamily="2" charset="-78"/>
                <a:cs typeface="XB Kayhan" pitchFamily="2" charset="-78"/>
              </a:rPr>
              <a:t>پیشنهادات</a:t>
            </a:r>
            <a:r>
              <a:rPr lang="fa-IR" sz="3600" b="1" dirty="0" smtClean="0">
                <a:solidFill>
                  <a:schemeClr val="bg1"/>
                </a:solidFill>
                <a:latin typeface="XB Kayhan" pitchFamily="2" charset="-78"/>
                <a:cs typeface="XB Kayhan" pitchFamily="2" charset="-78"/>
              </a:rPr>
              <a:t>؟</a:t>
            </a:r>
            <a:endParaRPr lang="en-CA" sz="3600" b="1" dirty="0">
              <a:solidFill>
                <a:schemeClr val="bg1"/>
              </a:solidFill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4857760"/>
            <a:ext cx="46482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XB Zar" pitchFamily="2" charset="-78"/>
              </a:rPr>
              <a:t>عباس نادری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XB Zar" pitchFamily="2" charset="-78"/>
              <a:ea typeface="+mn-ea"/>
              <a:cs typeface="XB Zar" pitchFamily="2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Abbas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Naderi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(aka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AbiusX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XB Zar" pitchFamily="2" charset="-78"/>
              </a:rPr>
              <a:t>تنها عضو فعال اواسپ در ایران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XB Zar" pitchFamily="2" charset="-78"/>
              <a:ea typeface="+mn-ea"/>
              <a:cs typeface="XB Zar" pitchFamily="2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XB Zar" pitchFamily="2" charset="-78"/>
                <a:ea typeface="+mn-ea"/>
                <a:cs typeface="XB Zar" pitchFamily="2" charset="-78"/>
              </a:rPr>
              <a:t>اعتباران انفورماتیک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XB Zar" pitchFamily="2" charset="-78"/>
              <a:ea typeface="+mn-ea"/>
              <a:cs typeface="XB Zar" pitchFamily="2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abiusx@etebaran.com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abiusx@jframework.info</a:t>
            </a: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hlinkClick r:id="rId5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abiusx@owasp.org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02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b="1" dirty="0" smtClean="0">
                <a:latin typeface="XB Kayhan" pitchFamily="2" charset="-78"/>
                <a:cs typeface="XB Kayhan" pitchFamily="2" charset="-78"/>
              </a:rPr>
              <a:t>مهندسی اجتماعی</a:t>
            </a:r>
            <a:endParaRPr lang="fr-CA" sz="44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4103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دسیسه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 err="1">
                <a:latin typeface="XB Kayhan" pitchFamily="2" charset="-78"/>
                <a:cs typeface="XB Kayhan" pitchFamily="2" charset="-78"/>
              </a:rPr>
              <a:t>Pretexting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از آب گل آلود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ماهی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گرفتن (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Phishing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درو كل محصول (</a:t>
            </a:r>
            <a:r>
              <a:rPr lang="en-US" sz="3200" dirty="0" err="1">
                <a:latin typeface="XB Kayhan" pitchFamily="2" charset="-78"/>
                <a:cs typeface="XB Kayhan" pitchFamily="2" charset="-78"/>
              </a:rPr>
              <a:t>Pharming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مابقی روشهای مهندسی اجتماعی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555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b="1" dirty="0" smtClean="0">
                <a:latin typeface="XB Kayhan" pitchFamily="2" charset="-78"/>
                <a:cs typeface="XB Kayhan" pitchFamily="2" charset="-78"/>
              </a:rPr>
              <a:t>دسیسه </a:t>
            </a:r>
            <a:r>
              <a:rPr lang="fa-IR" sz="4400" b="1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4400" dirty="0" err="1">
                <a:latin typeface="XB Kayhan" pitchFamily="2" charset="-78"/>
                <a:cs typeface="XB Kayhan" pitchFamily="2" charset="-78"/>
              </a:rPr>
              <a:t>Pretexting</a:t>
            </a:r>
            <a:r>
              <a:rPr lang="fa-IR" sz="4400" b="1" dirty="0">
                <a:latin typeface="XB Kayhan" pitchFamily="2" charset="-78"/>
                <a:cs typeface="XB Kayhan" pitchFamily="2" charset="-78"/>
              </a:rPr>
              <a:t>)</a:t>
            </a:r>
            <a:endParaRPr lang="fr-CA" sz="44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23556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تحقیقاتی اولیه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طراحی سناریو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تماس (تلفن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یا اینترنت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پیشبرد سناریو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تا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نیل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به هدف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79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3600" b="1" dirty="0" smtClean="0">
                <a:latin typeface="XB Kayhan" pitchFamily="2" charset="-78"/>
                <a:cs typeface="XB Kayhan" pitchFamily="2" charset="-78"/>
              </a:rPr>
              <a:t>ماهی گیری </a:t>
            </a:r>
            <a:r>
              <a:rPr lang="fa-IR" sz="3600" b="1" dirty="0">
                <a:latin typeface="XB Kayhan" pitchFamily="2" charset="-78"/>
                <a:cs typeface="XB Kayhan" pitchFamily="2" charset="-78"/>
              </a:rPr>
              <a:t>از آب گل آلود (</a:t>
            </a:r>
            <a:r>
              <a:rPr lang="en-US" sz="3600" dirty="0">
                <a:latin typeface="XB Kayhan" pitchFamily="2" charset="-78"/>
                <a:cs typeface="XB Kayhan" pitchFamily="2" charset="-78"/>
              </a:rPr>
              <a:t>Phishing</a:t>
            </a:r>
            <a:r>
              <a:rPr lang="fa-IR" sz="3600" b="1" dirty="0">
                <a:latin typeface="XB Kayhan" pitchFamily="2" charset="-78"/>
                <a:cs typeface="XB Kayhan" pitchFamily="2" charset="-78"/>
              </a:rPr>
              <a:t>)</a:t>
            </a:r>
            <a:endParaRPr lang="fr-CA" sz="36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24580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دو مرحله:</a:t>
            </a: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fa-IR" sz="2800" dirty="0" smtClean="0">
                <a:latin typeface="XB Kayhan" pitchFamily="2" charset="-78"/>
                <a:cs typeface="XB Kayhan" pitchFamily="2" charset="-78"/>
              </a:rPr>
              <a:t>ای میل ماهیگیر</a:t>
            </a:r>
            <a:endParaRPr lang="fa-IR" sz="2800" dirty="0">
              <a:latin typeface="XB Kayhan" pitchFamily="2" charset="-78"/>
              <a:cs typeface="XB Kayhan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Font typeface="Arial" pitchFamily="34" charset="0"/>
              <a:buChar char="–"/>
            </a:pPr>
            <a:r>
              <a:rPr lang="fa-IR" sz="2800" dirty="0" smtClean="0">
                <a:latin typeface="XB Kayhan" pitchFamily="2" charset="-78"/>
                <a:cs typeface="XB Kayhan" pitchFamily="2" charset="-78"/>
                <a:hlinkClick r:id="rId4"/>
              </a:rPr>
              <a:t>سایت ماهیگیر</a:t>
            </a:r>
            <a:endParaRPr lang="fa-IR" sz="28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تهییج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و گول زدن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مقابله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های كلی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603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b="1">
                <a:latin typeface="XB Kayhan" pitchFamily="2" charset="-78"/>
                <a:cs typeface="XB Kayhan" pitchFamily="2" charset="-78"/>
              </a:rPr>
              <a:t>درو كل محصول (</a:t>
            </a:r>
            <a:r>
              <a:rPr lang="en-US" sz="4400">
                <a:latin typeface="XB Kayhan" pitchFamily="2" charset="-78"/>
                <a:cs typeface="XB Kayhan" pitchFamily="2" charset="-78"/>
              </a:rPr>
              <a:t>Pharming</a:t>
            </a:r>
            <a:r>
              <a:rPr lang="fa-IR" sz="4400" b="1">
                <a:latin typeface="XB Kayhan" pitchFamily="2" charset="-78"/>
                <a:cs typeface="XB Kayhan" pitchFamily="2" charset="-78"/>
              </a:rPr>
              <a:t>)</a:t>
            </a:r>
            <a:endParaRPr lang="fr-CA" sz="4400" b="1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25604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نیاز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به تسلط بر مقصد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قرار گرفتن بر سر راه با احتمال كم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تقریبا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منسوخ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627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b="1" dirty="0" smtClean="0">
                <a:latin typeface="XB Kayhan" pitchFamily="2" charset="-78"/>
                <a:cs typeface="XB Kayhan" pitchFamily="2" charset="-78"/>
              </a:rPr>
              <a:t>نفوذگری عمومی</a:t>
            </a:r>
            <a:endParaRPr lang="fr-CA" sz="44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26628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تئوری 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IP/Port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روشهای تروایی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Trojans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روشهای كرمی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Worms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روشهای جاسوسی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Spywares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روشهای رمزنگاری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و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اصولی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 smtClean="0">
                <a:latin typeface="XB Kayhan" pitchFamily="2" charset="-78"/>
                <a:cs typeface="XB Kayhan" pitchFamily="2" charset="-78"/>
              </a:rPr>
              <a:t>Cryptographic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)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8675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400" b="1" dirty="0" smtClean="0">
                <a:latin typeface="XB Kayhan" pitchFamily="2" charset="-78"/>
                <a:cs typeface="XB Kayhan" pitchFamily="2" charset="-78"/>
              </a:rPr>
              <a:t>تئوری </a:t>
            </a:r>
            <a:r>
              <a:rPr lang="en-US" sz="4400" b="1" dirty="0">
                <a:latin typeface="XB Kayhan" pitchFamily="2" charset="-78"/>
                <a:cs typeface="XB Kayhan" pitchFamily="2" charset="-78"/>
              </a:rPr>
              <a:t>IP/Port</a:t>
            </a:r>
            <a:endParaRPr lang="fr-CA" sz="44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28676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نیاز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به شناخت مقصد با 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IP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نیاز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به راه تماس با </a:t>
            </a:r>
            <a:r>
              <a:rPr lang="en-US" sz="3200" dirty="0">
                <a:latin typeface="XB Kayhan" pitchFamily="2" charset="-78"/>
                <a:cs typeface="XB Kayhan" pitchFamily="2" charset="-78"/>
              </a:rPr>
              <a:t>Port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دیوار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آتش 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تشخیص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نفوذ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عملیاتی نیست</a:t>
            </a:r>
            <a:endParaRPr lang="fa-IR" sz="3200" dirty="0" smtClean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محافظت با اخلاق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25" y="194067"/>
            <a:ext cx="1065560" cy="1059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699" name="Titre 1"/>
          <p:cNvSpPr>
            <a:spLocks/>
          </p:cNvSpPr>
          <p:nvPr/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000" b="1" dirty="0" smtClean="0">
                <a:latin typeface="XB Kayhan" pitchFamily="2" charset="-78"/>
                <a:cs typeface="XB Kayhan" pitchFamily="2" charset="-78"/>
              </a:rPr>
              <a:t>درهای پشتی </a:t>
            </a:r>
            <a:r>
              <a:rPr lang="fa-IR" sz="4000" b="1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4000" dirty="0">
                <a:latin typeface="XB Kayhan" pitchFamily="2" charset="-78"/>
                <a:cs typeface="XB Kayhan" pitchFamily="2" charset="-78"/>
              </a:rPr>
              <a:t>Trojan/Backdoor</a:t>
            </a:r>
            <a:r>
              <a:rPr lang="fa-IR" sz="4000" b="1" dirty="0">
                <a:latin typeface="XB Kayhan" pitchFamily="2" charset="-78"/>
                <a:cs typeface="XB Kayhan" pitchFamily="2" charset="-78"/>
              </a:rPr>
              <a:t>)</a:t>
            </a:r>
            <a:endParaRPr lang="fr-CA" sz="4000" b="1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29700" name="Espace réservé du contenu 2"/>
          <p:cNvSpPr>
            <a:spLocks/>
          </p:cNvSpPr>
          <p:nvPr/>
        </p:nvSpPr>
        <p:spPr bwMode="auto">
          <a:xfrm>
            <a:off x="2124075" y="1974850"/>
            <a:ext cx="65627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نیاز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به نصب برنامه ثالث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تقریبا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شناخته شده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برای آنتی ویروسها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روتكیت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(</a:t>
            </a:r>
            <a:r>
              <a:rPr lang="en-US" sz="3200" dirty="0" err="1">
                <a:latin typeface="XB Kayhan" pitchFamily="2" charset="-78"/>
                <a:cs typeface="XB Kayhan" pitchFamily="2" charset="-78"/>
              </a:rPr>
              <a:t>Rootkit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)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>
                <a:latin typeface="XB Kayhan" pitchFamily="2" charset="-78"/>
                <a:cs typeface="XB Kayhan" pitchFamily="2" charset="-78"/>
              </a:rPr>
              <a:t>قابل استفاده فقط بر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روی </a:t>
            </a:r>
            <a:r>
              <a:rPr lang="fa-IR" sz="3200" dirty="0">
                <a:latin typeface="XB Kayhan" pitchFamily="2" charset="-78"/>
                <a:cs typeface="XB Kayhan" pitchFamily="2" charset="-78"/>
              </a:rPr>
              <a:t>كاملا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مبتدی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ها</a:t>
            </a: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محافظت با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آنتی ویروس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و </a:t>
            </a:r>
            <a:r>
              <a:rPr lang="fa-IR" sz="3200" dirty="0" smtClean="0">
                <a:latin typeface="XB Kayhan" pitchFamily="2" charset="-78"/>
                <a:cs typeface="XB Kayhan" pitchFamily="2" charset="-78"/>
              </a:rPr>
              <a:t>احتیاط</a:t>
            </a: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a-IR" sz="3200" dirty="0">
              <a:latin typeface="XB Kayhan" pitchFamily="2" charset="-78"/>
              <a:cs typeface="XB Kayhan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Arial" pitchFamily="34" charset="0"/>
              <a:buNone/>
            </a:pPr>
            <a:endParaRPr lang="fr-CA" sz="3200" dirty="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63</Template>
  <TotalTime>70</TotalTime>
  <Words>558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63</vt:lpstr>
      <vt:lpstr>حفاظت از اطلاعات شخصی و حریم خصوصی</vt:lpstr>
      <vt:lpstr>مباحث مطرحی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حفاظت از اطلاعات شخصی و حریم خصوصی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حفاظت از اطلاعات شخصي و حريم خصوصي</dc:title>
  <dc:creator>MRT</dc:creator>
  <cp:lastModifiedBy>MRT</cp:lastModifiedBy>
  <cp:revision>27</cp:revision>
  <dcterms:created xsi:type="dcterms:W3CDTF">2008-10-28T08:42:23Z</dcterms:created>
  <dcterms:modified xsi:type="dcterms:W3CDTF">2009-10-02T14:39:33Z</dcterms:modified>
</cp:coreProperties>
</file>