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sldIdLst>
    <p:sldId id="256" r:id="rId2"/>
    <p:sldId id="257" r:id="rId3"/>
    <p:sldId id="258" r:id="rId4"/>
    <p:sldId id="263" r:id="rId5"/>
    <p:sldId id="264" r:id="rId6"/>
    <p:sldId id="265" r:id="rId7"/>
    <p:sldId id="266" r:id="rId8"/>
    <p:sldId id="267" r:id="rId9"/>
    <p:sldId id="268" r:id="rId10"/>
    <p:sldId id="269" r:id="rId11"/>
    <p:sldId id="270" r:id="rId12"/>
    <p:sldId id="271" r:id="rId13"/>
    <p:sldId id="272" r:id="rId14"/>
    <p:sldId id="273" r:id="rId15"/>
    <p:sldId id="274" r:id="rId16"/>
    <p:sldId id="275" r:id="rId17"/>
    <p:sldId id="276" r:id="rId18"/>
    <p:sldId id="277" r:id="rId19"/>
    <p:sldId id="278" r:id="rId20"/>
    <p:sldId id="279" r:id="rId21"/>
    <p:sldId id="280" r:id="rId22"/>
    <p:sldId id="281" r:id="rId23"/>
    <p:sldId id="282" r:id="rId24"/>
    <p:sldId id="283" r:id="rId25"/>
    <p:sldId id="284" r:id="rId26"/>
    <p:sldId id="285" r:id="rId27"/>
    <p:sldId id="286" r:id="rId28"/>
    <p:sldId id="287" r:id="rId29"/>
    <p:sldId id="288" r:id="rId30"/>
    <p:sldId id="289" r:id="rId31"/>
    <p:sldId id="290" r:id="rId32"/>
  </p:sldIdLst>
  <p:sldSz cx="9144000" cy="6858000" type="screen4x3"/>
  <p:notesSz cx="6858000" cy="9144000"/>
  <p:defaultTextStyle>
    <a:defPPr>
      <a:defRPr lang="fr-F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19" d="100"/>
          <a:sy n="119" d="100"/>
        </p:scale>
        <p:origin x="-474"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A648683-DF8C-49EC-91C4-8C78F9554810}" type="datetimeFigureOut">
              <a:rPr lang="en-US" smtClean="0"/>
              <a:t>12/27/2008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A249D2A-9287-48D1-8324-0DF5AF227A7C}"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A249D2A-9287-48D1-8324-0DF5AF227A7C}" type="slidenum">
              <a:rPr lang="en-US" smtClean="0"/>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A249D2A-9287-48D1-8324-0DF5AF227A7C}" type="slidenum">
              <a:rPr lang="en-US" smtClean="0"/>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A249D2A-9287-48D1-8324-0DF5AF227A7C}" type="slidenum">
              <a:rPr lang="en-US" smtClean="0"/>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A249D2A-9287-48D1-8324-0DF5AF227A7C}" type="slidenum">
              <a:rPr lang="en-US" smtClean="0"/>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A249D2A-9287-48D1-8324-0DF5AF227A7C}" type="slidenum">
              <a:rPr lang="en-US" smtClean="0"/>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A249D2A-9287-48D1-8324-0DF5AF227A7C}" type="slidenum">
              <a:rPr lang="en-US" smtClean="0"/>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A249D2A-9287-48D1-8324-0DF5AF227A7C}" type="slidenum">
              <a:rPr lang="en-US" smtClean="0"/>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A249D2A-9287-48D1-8324-0DF5AF227A7C}" type="slidenum">
              <a:rPr lang="en-US" smtClean="0"/>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A249D2A-9287-48D1-8324-0DF5AF227A7C}" type="slidenum">
              <a:rPr lang="en-US" smtClean="0"/>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A249D2A-9287-48D1-8324-0DF5AF227A7C}" type="slidenum">
              <a:rPr lang="en-US" smtClean="0"/>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A249D2A-9287-48D1-8324-0DF5AF227A7C}" type="slidenum">
              <a:rPr lang="en-US" smtClean="0"/>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A249D2A-9287-48D1-8324-0DF5AF227A7C}" type="slidenum">
              <a:rPr lang="en-US" smtClean="0"/>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A249D2A-9287-48D1-8324-0DF5AF227A7C}" type="slidenum">
              <a:rPr lang="en-US" smtClean="0"/>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A249D2A-9287-48D1-8324-0DF5AF227A7C}" type="slidenum">
              <a:rPr lang="en-US" smtClean="0"/>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A249D2A-9287-48D1-8324-0DF5AF227A7C}" type="slidenum">
              <a:rPr lang="en-US" smtClean="0"/>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A249D2A-9287-48D1-8324-0DF5AF227A7C}" type="slidenum">
              <a:rPr lang="en-US" smtClean="0"/>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A249D2A-9287-48D1-8324-0DF5AF227A7C}" type="slidenum">
              <a:rPr lang="en-US" smtClean="0"/>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A249D2A-9287-48D1-8324-0DF5AF227A7C}" type="slidenum">
              <a:rPr lang="en-US" smtClean="0"/>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A249D2A-9287-48D1-8324-0DF5AF227A7C}" type="slidenum">
              <a:rPr lang="en-US" smtClean="0"/>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A249D2A-9287-48D1-8324-0DF5AF227A7C}" type="slidenum">
              <a:rPr lang="en-US" smtClean="0"/>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A249D2A-9287-48D1-8324-0DF5AF227A7C}" type="slidenum">
              <a:rPr lang="en-US" smtClean="0"/>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A249D2A-9287-48D1-8324-0DF5AF227A7C}" type="slidenum">
              <a:rPr lang="en-US" smtClean="0"/>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A249D2A-9287-48D1-8324-0DF5AF227A7C}" type="slidenum">
              <a:rPr lang="en-US" smtClean="0"/>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A249D2A-9287-48D1-8324-0DF5AF227A7C}" type="slidenum">
              <a:rPr lang="en-US" smtClean="0"/>
              <a:t>30</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A249D2A-9287-48D1-8324-0DF5AF227A7C}" type="slidenum">
              <a:rPr lang="en-US" smtClean="0"/>
              <a:t>31</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A249D2A-9287-48D1-8324-0DF5AF227A7C}" type="slidenum">
              <a:rPr lang="en-US" smtClean="0"/>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A249D2A-9287-48D1-8324-0DF5AF227A7C}" type="slidenum">
              <a:rPr lang="en-US" smtClean="0"/>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A249D2A-9287-48D1-8324-0DF5AF227A7C}" type="slidenum">
              <a:rPr lang="en-US" smtClean="0"/>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A249D2A-9287-48D1-8324-0DF5AF227A7C}" type="slidenum">
              <a:rPr lang="en-US" smtClean="0"/>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A249D2A-9287-48D1-8324-0DF5AF227A7C}" type="slidenum">
              <a:rPr lang="en-US" smtClean="0"/>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A249D2A-9287-48D1-8324-0DF5AF227A7C}" type="slidenum">
              <a:rPr lang="en-US" smtClean="0"/>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en-US" smtClean="0"/>
              <a:t>Click to edit Master title style</a:t>
            </a:r>
            <a:endParaRPr lang="fr-CA"/>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r-CA"/>
          </a:p>
        </p:txBody>
      </p:sp>
      <p:sp>
        <p:nvSpPr>
          <p:cNvPr id="4" name="Espace réservé de la date 3"/>
          <p:cNvSpPr>
            <a:spLocks noGrp="1"/>
          </p:cNvSpPr>
          <p:nvPr>
            <p:ph type="dt" sz="half" idx="10"/>
          </p:nvPr>
        </p:nvSpPr>
        <p:spPr/>
        <p:txBody>
          <a:bodyPr/>
          <a:lstStyle>
            <a:lvl1pPr>
              <a:defRPr/>
            </a:lvl1pPr>
          </a:lstStyle>
          <a:p>
            <a:pPr>
              <a:defRPr/>
            </a:pPr>
            <a:fld id="{3A347F8E-DB02-46D2-98AC-5AFC0AA2945B}" type="datetimeFigureOut">
              <a:rPr lang="fr-FR"/>
              <a:pPr>
                <a:defRPr/>
              </a:pPr>
              <a:t>27/12/2008</a:t>
            </a:fld>
            <a:endParaRPr lang="fr-CA"/>
          </a:p>
        </p:txBody>
      </p:sp>
      <p:sp>
        <p:nvSpPr>
          <p:cNvPr id="5" name="Espace réservé du pied de page 4"/>
          <p:cNvSpPr>
            <a:spLocks noGrp="1"/>
          </p:cNvSpPr>
          <p:nvPr>
            <p:ph type="ftr" sz="quarter" idx="11"/>
          </p:nvPr>
        </p:nvSpPr>
        <p:spPr/>
        <p:txBody>
          <a:bodyPr/>
          <a:lstStyle>
            <a:lvl1pPr>
              <a:defRPr/>
            </a:lvl1pPr>
          </a:lstStyle>
          <a:p>
            <a:pPr>
              <a:defRPr/>
            </a:pPr>
            <a:endParaRPr lang="fr-CA"/>
          </a:p>
        </p:txBody>
      </p:sp>
      <p:sp>
        <p:nvSpPr>
          <p:cNvPr id="6" name="Espace réservé du numéro de diapositive 5"/>
          <p:cNvSpPr>
            <a:spLocks noGrp="1"/>
          </p:cNvSpPr>
          <p:nvPr>
            <p:ph type="sldNum" sz="quarter" idx="12"/>
          </p:nvPr>
        </p:nvSpPr>
        <p:spPr/>
        <p:txBody>
          <a:bodyPr/>
          <a:lstStyle>
            <a:lvl1pPr>
              <a:defRPr/>
            </a:lvl1pPr>
          </a:lstStyle>
          <a:p>
            <a:pPr>
              <a:defRPr/>
            </a:pPr>
            <a:fld id="{EC04EE4A-6677-4EAC-A42D-62E94119DBD5}" type="slidenum">
              <a:rPr lang="fr-CA"/>
              <a:pPr>
                <a:defRPr/>
              </a:pPr>
              <a:t>‹#›</a:t>
            </a:fld>
            <a:endParaRPr lang="fr-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mtClean="0"/>
              <a:t>Click to edit Master title style</a:t>
            </a:r>
            <a:endParaRPr lang="fr-CA"/>
          </a:p>
        </p:txBody>
      </p:sp>
      <p:sp>
        <p:nvSpPr>
          <p:cNvPr id="3" name="Espace réservé du texte vertical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4" name="Espace réservé de la date 3"/>
          <p:cNvSpPr>
            <a:spLocks noGrp="1"/>
          </p:cNvSpPr>
          <p:nvPr>
            <p:ph type="dt" sz="half" idx="10"/>
          </p:nvPr>
        </p:nvSpPr>
        <p:spPr/>
        <p:txBody>
          <a:bodyPr/>
          <a:lstStyle>
            <a:lvl1pPr>
              <a:defRPr/>
            </a:lvl1pPr>
          </a:lstStyle>
          <a:p>
            <a:pPr>
              <a:defRPr/>
            </a:pPr>
            <a:fld id="{E657813C-9C6A-4070-9CDC-38FD49941246}" type="datetimeFigureOut">
              <a:rPr lang="fr-FR"/>
              <a:pPr>
                <a:defRPr/>
              </a:pPr>
              <a:t>27/12/2008</a:t>
            </a:fld>
            <a:endParaRPr lang="fr-CA"/>
          </a:p>
        </p:txBody>
      </p:sp>
      <p:sp>
        <p:nvSpPr>
          <p:cNvPr id="5" name="Espace réservé du pied de page 4"/>
          <p:cNvSpPr>
            <a:spLocks noGrp="1"/>
          </p:cNvSpPr>
          <p:nvPr>
            <p:ph type="ftr" sz="quarter" idx="11"/>
          </p:nvPr>
        </p:nvSpPr>
        <p:spPr/>
        <p:txBody>
          <a:bodyPr/>
          <a:lstStyle>
            <a:lvl1pPr>
              <a:defRPr/>
            </a:lvl1pPr>
          </a:lstStyle>
          <a:p>
            <a:pPr>
              <a:defRPr/>
            </a:pPr>
            <a:endParaRPr lang="fr-CA"/>
          </a:p>
        </p:txBody>
      </p:sp>
      <p:sp>
        <p:nvSpPr>
          <p:cNvPr id="6" name="Espace réservé du numéro de diapositive 5"/>
          <p:cNvSpPr>
            <a:spLocks noGrp="1"/>
          </p:cNvSpPr>
          <p:nvPr>
            <p:ph type="sldNum" sz="quarter" idx="12"/>
          </p:nvPr>
        </p:nvSpPr>
        <p:spPr/>
        <p:txBody>
          <a:bodyPr/>
          <a:lstStyle>
            <a:lvl1pPr>
              <a:defRPr/>
            </a:lvl1pPr>
          </a:lstStyle>
          <a:p>
            <a:pPr>
              <a:defRPr/>
            </a:pPr>
            <a:fld id="{D0A3F2ED-F8DC-421A-A1E2-80F0A395F5F8}" type="slidenum">
              <a:rPr lang="fr-CA"/>
              <a:pPr>
                <a:defRPr/>
              </a:pPr>
              <a:t>‹#›</a:t>
            </a:fld>
            <a:endParaRPr lang="fr-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en-US" smtClean="0"/>
              <a:t>Click to edit Master title style</a:t>
            </a:r>
            <a:endParaRPr lang="fr-CA"/>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4" name="Espace réservé de la date 3"/>
          <p:cNvSpPr>
            <a:spLocks noGrp="1"/>
          </p:cNvSpPr>
          <p:nvPr>
            <p:ph type="dt" sz="half" idx="10"/>
          </p:nvPr>
        </p:nvSpPr>
        <p:spPr/>
        <p:txBody>
          <a:bodyPr/>
          <a:lstStyle>
            <a:lvl1pPr>
              <a:defRPr/>
            </a:lvl1pPr>
          </a:lstStyle>
          <a:p>
            <a:pPr>
              <a:defRPr/>
            </a:pPr>
            <a:fld id="{A333C27C-10D5-4B4D-943F-436560509E92}" type="datetimeFigureOut">
              <a:rPr lang="fr-FR"/>
              <a:pPr>
                <a:defRPr/>
              </a:pPr>
              <a:t>27/12/2008</a:t>
            </a:fld>
            <a:endParaRPr lang="fr-CA"/>
          </a:p>
        </p:txBody>
      </p:sp>
      <p:sp>
        <p:nvSpPr>
          <p:cNvPr id="5" name="Espace réservé du pied de page 4"/>
          <p:cNvSpPr>
            <a:spLocks noGrp="1"/>
          </p:cNvSpPr>
          <p:nvPr>
            <p:ph type="ftr" sz="quarter" idx="11"/>
          </p:nvPr>
        </p:nvSpPr>
        <p:spPr/>
        <p:txBody>
          <a:bodyPr/>
          <a:lstStyle>
            <a:lvl1pPr>
              <a:defRPr/>
            </a:lvl1pPr>
          </a:lstStyle>
          <a:p>
            <a:pPr>
              <a:defRPr/>
            </a:pPr>
            <a:endParaRPr lang="fr-CA"/>
          </a:p>
        </p:txBody>
      </p:sp>
      <p:sp>
        <p:nvSpPr>
          <p:cNvPr id="6" name="Espace réservé du numéro de diapositive 5"/>
          <p:cNvSpPr>
            <a:spLocks noGrp="1"/>
          </p:cNvSpPr>
          <p:nvPr>
            <p:ph type="sldNum" sz="quarter" idx="12"/>
          </p:nvPr>
        </p:nvSpPr>
        <p:spPr/>
        <p:txBody>
          <a:bodyPr/>
          <a:lstStyle>
            <a:lvl1pPr>
              <a:defRPr/>
            </a:lvl1pPr>
          </a:lstStyle>
          <a:p>
            <a:pPr>
              <a:defRPr/>
            </a:pPr>
            <a:fld id="{D422E1CD-20D6-4112-B9BC-3D3F9418A0F3}" type="slidenum">
              <a:rPr lang="fr-CA"/>
              <a:pPr>
                <a:defRPr/>
              </a:pPr>
              <a:t>‹#›</a:t>
            </a:fld>
            <a:endParaRPr lang="fr-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mtClean="0"/>
              <a:t>Click to edit Master title style</a:t>
            </a:r>
            <a:endParaRPr lang="fr-CA"/>
          </a:p>
        </p:txBody>
      </p:sp>
      <p:sp>
        <p:nvSpPr>
          <p:cNvPr id="3" name="Espace réservé du contenu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4" name="Espace réservé de la date 3"/>
          <p:cNvSpPr>
            <a:spLocks noGrp="1"/>
          </p:cNvSpPr>
          <p:nvPr>
            <p:ph type="dt" sz="half" idx="10"/>
          </p:nvPr>
        </p:nvSpPr>
        <p:spPr/>
        <p:txBody>
          <a:bodyPr/>
          <a:lstStyle>
            <a:lvl1pPr>
              <a:defRPr/>
            </a:lvl1pPr>
          </a:lstStyle>
          <a:p>
            <a:pPr>
              <a:defRPr/>
            </a:pPr>
            <a:fld id="{75FD4C3D-B08A-429C-A162-032DC25A304A}" type="datetimeFigureOut">
              <a:rPr lang="fr-FR"/>
              <a:pPr>
                <a:defRPr/>
              </a:pPr>
              <a:t>27/12/2008</a:t>
            </a:fld>
            <a:endParaRPr lang="fr-CA"/>
          </a:p>
        </p:txBody>
      </p:sp>
      <p:sp>
        <p:nvSpPr>
          <p:cNvPr id="5" name="Espace réservé du pied de page 4"/>
          <p:cNvSpPr>
            <a:spLocks noGrp="1"/>
          </p:cNvSpPr>
          <p:nvPr>
            <p:ph type="ftr" sz="quarter" idx="11"/>
          </p:nvPr>
        </p:nvSpPr>
        <p:spPr/>
        <p:txBody>
          <a:bodyPr/>
          <a:lstStyle>
            <a:lvl1pPr>
              <a:defRPr/>
            </a:lvl1pPr>
          </a:lstStyle>
          <a:p>
            <a:pPr>
              <a:defRPr/>
            </a:pPr>
            <a:endParaRPr lang="fr-CA"/>
          </a:p>
        </p:txBody>
      </p:sp>
      <p:sp>
        <p:nvSpPr>
          <p:cNvPr id="6" name="Espace réservé du numéro de diapositive 5"/>
          <p:cNvSpPr>
            <a:spLocks noGrp="1"/>
          </p:cNvSpPr>
          <p:nvPr>
            <p:ph type="sldNum" sz="quarter" idx="12"/>
          </p:nvPr>
        </p:nvSpPr>
        <p:spPr/>
        <p:txBody>
          <a:bodyPr/>
          <a:lstStyle>
            <a:lvl1pPr>
              <a:defRPr/>
            </a:lvl1pPr>
          </a:lstStyle>
          <a:p>
            <a:pPr>
              <a:defRPr/>
            </a:pPr>
            <a:fld id="{184EC547-3117-423B-A2D3-F7FF1AE012D8}" type="slidenum">
              <a:rPr lang="fr-CA"/>
              <a:pPr>
                <a:defRPr/>
              </a:pPr>
              <a:t>‹#›</a:t>
            </a:fld>
            <a:endParaRPr lang="fr-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fr-CA"/>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Espace réservé de la date 3"/>
          <p:cNvSpPr>
            <a:spLocks noGrp="1"/>
          </p:cNvSpPr>
          <p:nvPr>
            <p:ph type="dt" sz="half" idx="10"/>
          </p:nvPr>
        </p:nvSpPr>
        <p:spPr/>
        <p:txBody>
          <a:bodyPr/>
          <a:lstStyle>
            <a:lvl1pPr>
              <a:defRPr/>
            </a:lvl1pPr>
          </a:lstStyle>
          <a:p>
            <a:pPr>
              <a:defRPr/>
            </a:pPr>
            <a:fld id="{C2BB825F-D746-46D3-A16D-07405979E12F}" type="datetimeFigureOut">
              <a:rPr lang="fr-FR"/>
              <a:pPr>
                <a:defRPr/>
              </a:pPr>
              <a:t>27/12/2008</a:t>
            </a:fld>
            <a:endParaRPr lang="fr-CA"/>
          </a:p>
        </p:txBody>
      </p:sp>
      <p:sp>
        <p:nvSpPr>
          <p:cNvPr id="5" name="Espace réservé du pied de page 4"/>
          <p:cNvSpPr>
            <a:spLocks noGrp="1"/>
          </p:cNvSpPr>
          <p:nvPr>
            <p:ph type="ftr" sz="quarter" idx="11"/>
          </p:nvPr>
        </p:nvSpPr>
        <p:spPr/>
        <p:txBody>
          <a:bodyPr/>
          <a:lstStyle>
            <a:lvl1pPr>
              <a:defRPr/>
            </a:lvl1pPr>
          </a:lstStyle>
          <a:p>
            <a:pPr>
              <a:defRPr/>
            </a:pPr>
            <a:endParaRPr lang="fr-CA"/>
          </a:p>
        </p:txBody>
      </p:sp>
      <p:sp>
        <p:nvSpPr>
          <p:cNvPr id="6" name="Espace réservé du numéro de diapositive 5"/>
          <p:cNvSpPr>
            <a:spLocks noGrp="1"/>
          </p:cNvSpPr>
          <p:nvPr>
            <p:ph type="sldNum" sz="quarter" idx="12"/>
          </p:nvPr>
        </p:nvSpPr>
        <p:spPr/>
        <p:txBody>
          <a:bodyPr/>
          <a:lstStyle>
            <a:lvl1pPr>
              <a:defRPr/>
            </a:lvl1pPr>
          </a:lstStyle>
          <a:p>
            <a:pPr>
              <a:defRPr/>
            </a:pPr>
            <a:fld id="{AAA3CAF6-0DD0-4ECB-B7B6-8BA9C4A8921A}" type="slidenum">
              <a:rPr lang="fr-CA"/>
              <a:pPr>
                <a:defRPr/>
              </a:pPr>
              <a:t>‹#›</a:t>
            </a:fld>
            <a:endParaRPr lang="fr-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mtClean="0"/>
              <a:t>Click to edit Master title style</a:t>
            </a:r>
            <a:endParaRPr lang="fr-CA"/>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5" name="Espace réservé de la date 3"/>
          <p:cNvSpPr>
            <a:spLocks noGrp="1"/>
          </p:cNvSpPr>
          <p:nvPr>
            <p:ph type="dt" sz="half" idx="10"/>
          </p:nvPr>
        </p:nvSpPr>
        <p:spPr/>
        <p:txBody>
          <a:bodyPr/>
          <a:lstStyle>
            <a:lvl1pPr>
              <a:defRPr/>
            </a:lvl1pPr>
          </a:lstStyle>
          <a:p>
            <a:pPr>
              <a:defRPr/>
            </a:pPr>
            <a:fld id="{057E0DDE-0488-4D8E-8C84-C26C97E03DE7}" type="datetimeFigureOut">
              <a:rPr lang="fr-FR"/>
              <a:pPr>
                <a:defRPr/>
              </a:pPr>
              <a:t>27/12/2008</a:t>
            </a:fld>
            <a:endParaRPr lang="fr-CA"/>
          </a:p>
        </p:txBody>
      </p:sp>
      <p:sp>
        <p:nvSpPr>
          <p:cNvPr id="6" name="Espace réservé du pied de page 4"/>
          <p:cNvSpPr>
            <a:spLocks noGrp="1"/>
          </p:cNvSpPr>
          <p:nvPr>
            <p:ph type="ftr" sz="quarter" idx="11"/>
          </p:nvPr>
        </p:nvSpPr>
        <p:spPr/>
        <p:txBody>
          <a:bodyPr/>
          <a:lstStyle>
            <a:lvl1pPr>
              <a:defRPr/>
            </a:lvl1pPr>
          </a:lstStyle>
          <a:p>
            <a:pPr>
              <a:defRPr/>
            </a:pPr>
            <a:endParaRPr lang="fr-CA"/>
          </a:p>
        </p:txBody>
      </p:sp>
      <p:sp>
        <p:nvSpPr>
          <p:cNvPr id="7" name="Espace réservé du numéro de diapositive 5"/>
          <p:cNvSpPr>
            <a:spLocks noGrp="1"/>
          </p:cNvSpPr>
          <p:nvPr>
            <p:ph type="sldNum" sz="quarter" idx="12"/>
          </p:nvPr>
        </p:nvSpPr>
        <p:spPr/>
        <p:txBody>
          <a:bodyPr/>
          <a:lstStyle>
            <a:lvl1pPr>
              <a:defRPr/>
            </a:lvl1pPr>
          </a:lstStyle>
          <a:p>
            <a:pPr>
              <a:defRPr/>
            </a:pPr>
            <a:fld id="{9ACD34E9-BFA4-4FC8-B8F9-D6D8445A127C}" type="slidenum">
              <a:rPr lang="fr-CA"/>
              <a:pPr>
                <a:defRPr/>
              </a:pPr>
              <a:t>‹#›</a:t>
            </a:fld>
            <a:endParaRPr lang="fr-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en-US" smtClean="0"/>
              <a:t>Click to edit Master title style</a:t>
            </a:r>
            <a:endParaRPr lang="fr-CA"/>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7" name="Espace réservé de la date 3"/>
          <p:cNvSpPr>
            <a:spLocks noGrp="1"/>
          </p:cNvSpPr>
          <p:nvPr>
            <p:ph type="dt" sz="half" idx="10"/>
          </p:nvPr>
        </p:nvSpPr>
        <p:spPr/>
        <p:txBody>
          <a:bodyPr/>
          <a:lstStyle>
            <a:lvl1pPr>
              <a:defRPr/>
            </a:lvl1pPr>
          </a:lstStyle>
          <a:p>
            <a:pPr>
              <a:defRPr/>
            </a:pPr>
            <a:fld id="{5064F0C0-0C74-41FA-B935-991AC638ADA6}" type="datetimeFigureOut">
              <a:rPr lang="fr-FR"/>
              <a:pPr>
                <a:defRPr/>
              </a:pPr>
              <a:t>27/12/2008</a:t>
            </a:fld>
            <a:endParaRPr lang="fr-CA"/>
          </a:p>
        </p:txBody>
      </p:sp>
      <p:sp>
        <p:nvSpPr>
          <p:cNvPr id="8" name="Espace réservé du pied de page 4"/>
          <p:cNvSpPr>
            <a:spLocks noGrp="1"/>
          </p:cNvSpPr>
          <p:nvPr>
            <p:ph type="ftr" sz="quarter" idx="11"/>
          </p:nvPr>
        </p:nvSpPr>
        <p:spPr/>
        <p:txBody>
          <a:bodyPr/>
          <a:lstStyle>
            <a:lvl1pPr>
              <a:defRPr/>
            </a:lvl1pPr>
          </a:lstStyle>
          <a:p>
            <a:pPr>
              <a:defRPr/>
            </a:pPr>
            <a:endParaRPr lang="fr-CA"/>
          </a:p>
        </p:txBody>
      </p:sp>
      <p:sp>
        <p:nvSpPr>
          <p:cNvPr id="9" name="Espace réservé du numéro de diapositive 5"/>
          <p:cNvSpPr>
            <a:spLocks noGrp="1"/>
          </p:cNvSpPr>
          <p:nvPr>
            <p:ph type="sldNum" sz="quarter" idx="12"/>
          </p:nvPr>
        </p:nvSpPr>
        <p:spPr/>
        <p:txBody>
          <a:bodyPr/>
          <a:lstStyle>
            <a:lvl1pPr>
              <a:defRPr/>
            </a:lvl1pPr>
          </a:lstStyle>
          <a:p>
            <a:pPr>
              <a:defRPr/>
            </a:pPr>
            <a:fld id="{C8156832-9527-43F3-BF5A-089C5853C220}" type="slidenum">
              <a:rPr lang="fr-CA"/>
              <a:pPr>
                <a:defRPr/>
              </a:pPr>
              <a:t>‹#›</a:t>
            </a:fld>
            <a:endParaRPr lang="fr-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mtClean="0"/>
              <a:t>Click to edit Master title style</a:t>
            </a:r>
            <a:endParaRPr lang="fr-CA"/>
          </a:p>
        </p:txBody>
      </p:sp>
      <p:sp>
        <p:nvSpPr>
          <p:cNvPr id="3" name="Espace réservé de la date 3"/>
          <p:cNvSpPr>
            <a:spLocks noGrp="1"/>
          </p:cNvSpPr>
          <p:nvPr>
            <p:ph type="dt" sz="half" idx="10"/>
          </p:nvPr>
        </p:nvSpPr>
        <p:spPr/>
        <p:txBody>
          <a:bodyPr/>
          <a:lstStyle>
            <a:lvl1pPr>
              <a:defRPr/>
            </a:lvl1pPr>
          </a:lstStyle>
          <a:p>
            <a:pPr>
              <a:defRPr/>
            </a:pPr>
            <a:fld id="{8729B275-1BAF-4547-B82A-3800D9F85BDB}" type="datetimeFigureOut">
              <a:rPr lang="fr-FR"/>
              <a:pPr>
                <a:defRPr/>
              </a:pPr>
              <a:t>27/12/2008</a:t>
            </a:fld>
            <a:endParaRPr lang="fr-CA"/>
          </a:p>
        </p:txBody>
      </p:sp>
      <p:sp>
        <p:nvSpPr>
          <p:cNvPr id="4" name="Espace réservé du pied de page 4"/>
          <p:cNvSpPr>
            <a:spLocks noGrp="1"/>
          </p:cNvSpPr>
          <p:nvPr>
            <p:ph type="ftr" sz="quarter" idx="11"/>
          </p:nvPr>
        </p:nvSpPr>
        <p:spPr/>
        <p:txBody>
          <a:bodyPr/>
          <a:lstStyle>
            <a:lvl1pPr>
              <a:defRPr/>
            </a:lvl1pPr>
          </a:lstStyle>
          <a:p>
            <a:pPr>
              <a:defRPr/>
            </a:pPr>
            <a:endParaRPr lang="fr-CA"/>
          </a:p>
        </p:txBody>
      </p:sp>
      <p:sp>
        <p:nvSpPr>
          <p:cNvPr id="5" name="Espace réservé du numéro de diapositive 5"/>
          <p:cNvSpPr>
            <a:spLocks noGrp="1"/>
          </p:cNvSpPr>
          <p:nvPr>
            <p:ph type="sldNum" sz="quarter" idx="12"/>
          </p:nvPr>
        </p:nvSpPr>
        <p:spPr/>
        <p:txBody>
          <a:bodyPr/>
          <a:lstStyle>
            <a:lvl1pPr>
              <a:defRPr/>
            </a:lvl1pPr>
          </a:lstStyle>
          <a:p>
            <a:pPr>
              <a:defRPr/>
            </a:pPr>
            <a:fld id="{583D72EB-0764-4493-A964-C5A98161B2F5}" type="slidenum">
              <a:rPr lang="fr-CA"/>
              <a:pPr>
                <a:defRPr/>
              </a:pPr>
              <a:t>‹#›</a:t>
            </a:fld>
            <a:endParaRPr lang="fr-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p:txBody>
          <a:bodyPr/>
          <a:lstStyle>
            <a:lvl1pPr>
              <a:defRPr/>
            </a:lvl1pPr>
          </a:lstStyle>
          <a:p>
            <a:pPr>
              <a:defRPr/>
            </a:pPr>
            <a:fld id="{6937D0D0-31BF-4D41-9652-F140D83D1AF0}" type="datetimeFigureOut">
              <a:rPr lang="fr-FR"/>
              <a:pPr>
                <a:defRPr/>
              </a:pPr>
              <a:t>27/12/2008</a:t>
            </a:fld>
            <a:endParaRPr lang="fr-CA"/>
          </a:p>
        </p:txBody>
      </p:sp>
      <p:sp>
        <p:nvSpPr>
          <p:cNvPr id="3" name="Espace réservé du pied de page 4"/>
          <p:cNvSpPr>
            <a:spLocks noGrp="1"/>
          </p:cNvSpPr>
          <p:nvPr>
            <p:ph type="ftr" sz="quarter" idx="11"/>
          </p:nvPr>
        </p:nvSpPr>
        <p:spPr/>
        <p:txBody>
          <a:bodyPr/>
          <a:lstStyle>
            <a:lvl1pPr>
              <a:defRPr/>
            </a:lvl1pPr>
          </a:lstStyle>
          <a:p>
            <a:pPr>
              <a:defRPr/>
            </a:pPr>
            <a:endParaRPr lang="fr-CA"/>
          </a:p>
        </p:txBody>
      </p:sp>
      <p:sp>
        <p:nvSpPr>
          <p:cNvPr id="4" name="Espace réservé du numéro de diapositive 5"/>
          <p:cNvSpPr>
            <a:spLocks noGrp="1"/>
          </p:cNvSpPr>
          <p:nvPr>
            <p:ph type="sldNum" sz="quarter" idx="12"/>
          </p:nvPr>
        </p:nvSpPr>
        <p:spPr/>
        <p:txBody>
          <a:bodyPr/>
          <a:lstStyle>
            <a:lvl1pPr>
              <a:defRPr/>
            </a:lvl1pPr>
          </a:lstStyle>
          <a:p>
            <a:pPr>
              <a:defRPr/>
            </a:pPr>
            <a:fld id="{13D974E7-BAB2-4574-9B39-B786CC3591E6}" type="slidenum">
              <a:rPr lang="fr-CA"/>
              <a:pPr>
                <a:defRPr/>
              </a:pPr>
              <a:t>‹#›</a:t>
            </a:fld>
            <a:endParaRPr lang="fr-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fr-CA"/>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Espace réservé de la date 3"/>
          <p:cNvSpPr>
            <a:spLocks noGrp="1"/>
          </p:cNvSpPr>
          <p:nvPr>
            <p:ph type="dt" sz="half" idx="10"/>
          </p:nvPr>
        </p:nvSpPr>
        <p:spPr/>
        <p:txBody>
          <a:bodyPr/>
          <a:lstStyle>
            <a:lvl1pPr>
              <a:defRPr/>
            </a:lvl1pPr>
          </a:lstStyle>
          <a:p>
            <a:pPr>
              <a:defRPr/>
            </a:pPr>
            <a:fld id="{63D2B406-A3B5-4954-9A56-835713AB803D}" type="datetimeFigureOut">
              <a:rPr lang="fr-FR"/>
              <a:pPr>
                <a:defRPr/>
              </a:pPr>
              <a:t>27/12/2008</a:t>
            </a:fld>
            <a:endParaRPr lang="fr-CA"/>
          </a:p>
        </p:txBody>
      </p:sp>
      <p:sp>
        <p:nvSpPr>
          <p:cNvPr id="6" name="Espace réservé du pied de page 4"/>
          <p:cNvSpPr>
            <a:spLocks noGrp="1"/>
          </p:cNvSpPr>
          <p:nvPr>
            <p:ph type="ftr" sz="quarter" idx="11"/>
          </p:nvPr>
        </p:nvSpPr>
        <p:spPr/>
        <p:txBody>
          <a:bodyPr/>
          <a:lstStyle>
            <a:lvl1pPr>
              <a:defRPr/>
            </a:lvl1pPr>
          </a:lstStyle>
          <a:p>
            <a:pPr>
              <a:defRPr/>
            </a:pPr>
            <a:endParaRPr lang="fr-CA"/>
          </a:p>
        </p:txBody>
      </p:sp>
      <p:sp>
        <p:nvSpPr>
          <p:cNvPr id="7" name="Espace réservé du numéro de diapositive 5"/>
          <p:cNvSpPr>
            <a:spLocks noGrp="1"/>
          </p:cNvSpPr>
          <p:nvPr>
            <p:ph type="sldNum" sz="quarter" idx="12"/>
          </p:nvPr>
        </p:nvSpPr>
        <p:spPr/>
        <p:txBody>
          <a:bodyPr/>
          <a:lstStyle>
            <a:lvl1pPr>
              <a:defRPr/>
            </a:lvl1pPr>
          </a:lstStyle>
          <a:p>
            <a:pPr>
              <a:defRPr/>
            </a:pPr>
            <a:fld id="{A14CA325-A180-4B07-9EDD-C590DB2DC22C}" type="slidenum">
              <a:rPr lang="fr-CA"/>
              <a:pPr>
                <a:defRPr/>
              </a:pPr>
              <a:t>‹#›</a:t>
            </a:fld>
            <a:endParaRPr lang="fr-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fr-CA"/>
          </a:p>
        </p:txBody>
      </p:sp>
      <p:sp>
        <p:nvSpPr>
          <p:cNvPr id="3" name="Espace réservé pour une imag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fr-CA" noProof="0" smtClean="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Espace réservé de la date 3"/>
          <p:cNvSpPr>
            <a:spLocks noGrp="1"/>
          </p:cNvSpPr>
          <p:nvPr>
            <p:ph type="dt" sz="half" idx="10"/>
          </p:nvPr>
        </p:nvSpPr>
        <p:spPr/>
        <p:txBody>
          <a:bodyPr/>
          <a:lstStyle>
            <a:lvl1pPr>
              <a:defRPr/>
            </a:lvl1pPr>
          </a:lstStyle>
          <a:p>
            <a:pPr>
              <a:defRPr/>
            </a:pPr>
            <a:fld id="{07E506DC-C6D3-40CE-8383-1B4BE6DFA9B2}" type="datetimeFigureOut">
              <a:rPr lang="fr-FR"/>
              <a:pPr>
                <a:defRPr/>
              </a:pPr>
              <a:t>27/12/2008</a:t>
            </a:fld>
            <a:endParaRPr lang="fr-CA"/>
          </a:p>
        </p:txBody>
      </p:sp>
      <p:sp>
        <p:nvSpPr>
          <p:cNvPr id="6" name="Espace réservé du pied de page 4"/>
          <p:cNvSpPr>
            <a:spLocks noGrp="1"/>
          </p:cNvSpPr>
          <p:nvPr>
            <p:ph type="ftr" sz="quarter" idx="11"/>
          </p:nvPr>
        </p:nvSpPr>
        <p:spPr/>
        <p:txBody>
          <a:bodyPr/>
          <a:lstStyle>
            <a:lvl1pPr>
              <a:defRPr/>
            </a:lvl1pPr>
          </a:lstStyle>
          <a:p>
            <a:pPr>
              <a:defRPr/>
            </a:pPr>
            <a:endParaRPr lang="fr-CA"/>
          </a:p>
        </p:txBody>
      </p:sp>
      <p:sp>
        <p:nvSpPr>
          <p:cNvPr id="7" name="Espace réservé du numéro de diapositive 5"/>
          <p:cNvSpPr>
            <a:spLocks noGrp="1"/>
          </p:cNvSpPr>
          <p:nvPr>
            <p:ph type="sldNum" sz="quarter" idx="12"/>
          </p:nvPr>
        </p:nvSpPr>
        <p:spPr/>
        <p:txBody>
          <a:bodyPr/>
          <a:lstStyle>
            <a:lvl1pPr>
              <a:defRPr/>
            </a:lvl1pPr>
          </a:lstStyle>
          <a:p>
            <a:pPr>
              <a:defRPr/>
            </a:pPr>
            <a:fld id="{5FD712E7-E951-4B9C-BD64-23C0C533595E}" type="slidenum">
              <a:rPr lang="fr-CA"/>
              <a:pPr>
                <a:defRPr/>
              </a:pPr>
              <a:t>‹#›</a:t>
            </a:fld>
            <a:endParaRPr lang="fr-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Espace réservé du titre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smtClean="0"/>
              <a:t>Cliquez pour modifier le style du titre</a:t>
            </a:r>
            <a:endParaRPr lang="fr-CA" smtClean="0"/>
          </a:p>
        </p:txBody>
      </p:sp>
      <p:sp>
        <p:nvSpPr>
          <p:cNvPr id="1027" name="Espace réservé du texte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smtClean="0"/>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C15293F7-62EF-4CF9-A392-A01249D89D63}" type="datetimeFigureOut">
              <a:rPr lang="fr-FR"/>
              <a:pPr>
                <a:defRPr/>
              </a:pPr>
              <a:t>27/12/2008</a:t>
            </a:fld>
            <a:endParaRPr lang="fr-CA"/>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chemeClr val="tx1">
                    <a:tint val="75000"/>
                  </a:schemeClr>
                </a:solidFill>
                <a:latin typeface="+mn-lt"/>
              </a:defRPr>
            </a:lvl1pPr>
          </a:lstStyle>
          <a:p>
            <a:pPr>
              <a:defRPr/>
            </a:pPr>
            <a:endParaRPr lang="fr-CA"/>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4318E387-0F12-4C3F-A42C-C4D55A990116}" type="slidenum">
              <a:rPr lang="fr-CA"/>
              <a:pPr>
                <a:defRPr/>
              </a:pPr>
              <a:t>‹#›</a:t>
            </a:fld>
            <a:endParaRPr lang="fr-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gif"/></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1.xml"/><Relationship Id="rId1" Type="http://schemas.openxmlformats.org/officeDocument/2006/relationships/slideLayout" Target="../slideLayouts/slideLayout2.xml"/><Relationship Id="rId5" Type="http://schemas.openxmlformats.org/officeDocument/2006/relationships/hyperlink" Target="mailto:nightmaster_a@yahoo.com" TargetMode="External"/><Relationship Id="rId4" Type="http://schemas.openxmlformats.org/officeDocument/2006/relationships/hyperlink" Target="mailto:AbiusX@Gmail.com"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050" name="Titre 1"/>
          <p:cNvSpPr>
            <a:spLocks noGrp="1"/>
          </p:cNvSpPr>
          <p:nvPr>
            <p:ph type="ctrTitle"/>
          </p:nvPr>
        </p:nvSpPr>
        <p:spPr>
          <a:xfrm>
            <a:off x="1714480" y="1357298"/>
            <a:ext cx="6743700" cy="1285875"/>
          </a:xfrm>
        </p:spPr>
        <p:txBody>
          <a:bodyPr>
            <a:scene3d>
              <a:camera prst="orthographicFront"/>
              <a:lightRig rig="glow" dir="tl">
                <a:rot lat="0" lon="0" rev="5400000"/>
              </a:lightRig>
            </a:scene3d>
            <a:sp3d contourW="12700">
              <a:bevelT w="25400" h="25400"/>
              <a:contourClr>
                <a:schemeClr val="accent6">
                  <a:shade val="73000"/>
                </a:schemeClr>
              </a:contourClr>
            </a:sp3d>
          </a:bodyPr>
          <a:lstStyle/>
          <a:p>
            <a:pPr algn="r"/>
            <a:r>
              <a:rPr lang="fa-IR" sz="48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cs typeface="B Nazanin" pitchFamily="2" charset="-78"/>
              </a:rPr>
              <a:t>دستورات کار با فایل در</a:t>
            </a:r>
            <a:endParaRPr lang="fr-CA" sz="48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cs typeface="B Nazanin" pitchFamily="2" charset="-78"/>
            </a:endParaRPr>
          </a:p>
        </p:txBody>
      </p:sp>
      <p:sp>
        <p:nvSpPr>
          <p:cNvPr id="2051" name="Sous-titre 2"/>
          <p:cNvSpPr>
            <a:spLocks noGrp="1"/>
          </p:cNvSpPr>
          <p:nvPr>
            <p:ph type="subTitle" idx="1"/>
          </p:nvPr>
        </p:nvSpPr>
        <p:spPr>
          <a:xfrm>
            <a:off x="1814473" y="2285985"/>
            <a:ext cx="6429420" cy="614363"/>
          </a:xfrm>
        </p:spPr>
        <p:txBody>
          <a:bodyPr>
            <a:scene3d>
              <a:camera prst="orthographicFront"/>
              <a:lightRig rig="glow" dir="tl">
                <a:rot lat="0" lon="0" rev="5400000"/>
              </a:lightRig>
            </a:scene3d>
            <a:sp3d contourW="12700">
              <a:bevelT w="25400" h="25400"/>
              <a:contourClr>
                <a:schemeClr val="accent6">
                  <a:shade val="73000"/>
                </a:schemeClr>
              </a:contourClr>
            </a:sp3d>
          </a:bodyPr>
          <a:lstStyle/>
          <a:p>
            <a:pPr algn="r"/>
            <a:r>
              <a:rPr lang="en-US" sz="40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Microsoft Visual </a:t>
            </a:r>
            <a:r>
              <a:rPr lang="en-US" sz="40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Basic</a:t>
            </a:r>
            <a:endParaRPr lang="en-CA" sz="40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pic>
        <p:nvPicPr>
          <p:cNvPr id="4" name="Picture 3" descr="arm.gif"/>
          <p:cNvPicPr>
            <a:picLocks noChangeAspect="1"/>
          </p:cNvPicPr>
          <p:nvPr/>
        </p:nvPicPr>
        <p:blipFill>
          <a:blip r:embed="rId4">
            <a:clrChange>
              <a:clrFrom>
                <a:srgbClr val="FFFFFF"/>
              </a:clrFrom>
              <a:clrTo>
                <a:srgbClr val="FFFFFF">
                  <a:alpha val="0"/>
                </a:srgbClr>
              </a:clrTo>
            </a:clrChange>
          </a:blip>
          <a:stretch>
            <a:fillRect/>
          </a:stretch>
        </p:blipFill>
        <p:spPr>
          <a:xfrm>
            <a:off x="285721" y="214291"/>
            <a:ext cx="831666" cy="857256"/>
          </a:xfrm>
          <a:prstGeom prst="rect">
            <a:avLst/>
          </a:prstGeom>
        </p:spPr>
      </p:pic>
      <p:sp>
        <p:nvSpPr>
          <p:cNvPr id="5" name="Sous-titre 2"/>
          <p:cNvSpPr txBox="1">
            <a:spLocks/>
          </p:cNvSpPr>
          <p:nvPr/>
        </p:nvSpPr>
        <p:spPr bwMode="auto">
          <a:xfrm>
            <a:off x="1214414" y="4643446"/>
            <a:ext cx="714380" cy="42862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20000"/>
              </a:spcBef>
              <a:spcAft>
                <a:spcPct val="0"/>
              </a:spcAft>
              <a:buClrTx/>
              <a:buSzTx/>
              <a:buFont typeface="Arial" charset="0"/>
              <a:buNone/>
              <a:tabLst/>
              <a:defRPr/>
            </a:pPr>
            <a:r>
              <a:rPr kumimoji="0" lang="fa-IR" sz="2000" b="1" i="0" u="none" strike="noStrike" kern="1200" spc="50" normalizeH="0" baseline="0" noProof="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uLnTx/>
                <a:uFillTx/>
                <a:latin typeface="+mn-lt"/>
                <a:cs typeface="B Nazanin" pitchFamily="2" charset="-78"/>
              </a:rPr>
              <a:t>ارائه</a:t>
            </a:r>
            <a:r>
              <a:rPr kumimoji="0" lang="fa-IR" sz="2800" b="0" i="0" u="none" strike="noStrike" kern="1200" cap="none" spc="0" normalizeH="0" baseline="0" noProof="0" dirty="0" smtClean="0">
                <a:ln>
                  <a:noFill/>
                </a:ln>
                <a:solidFill>
                  <a:schemeClr val="bg1"/>
                </a:solidFill>
                <a:effectLst/>
                <a:uLnTx/>
                <a:uFillTx/>
                <a:latin typeface="+mn-lt"/>
                <a:ea typeface="+mn-ea"/>
                <a:cs typeface="B Lotus" pitchFamily="2" charset="-78"/>
              </a:rPr>
              <a:t>: </a:t>
            </a:r>
            <a:endParaRPr kumimoji="0" lang="en-US" sz="2800" b="0" i="0" u="none" strike="noStrike" kern="1200" cap="none" spc="0" normalizeH="0" baseline="0" noProof="0" dirty="0" smtClean="0">
              <a:ln>
                <a:noFill/>
              </a:ln>
              <a:solidFill>
                <a:schemeClr val="bg1"/>
              </a:solidFill>
              <a:effectLst/>
              <a:uLnTx/>
              <a:uFillTx/>
              <a:latin typeface="+mn-lt"/>
              <a:ea typeface="+mn-ea"/>
              <a:cs typeface="B Lotus" pitchFamily="2" charset="-78"/>
            </a:endParaRPr>
          </a:p>
        </p:txBody>
      </p:sp>
      <p:sp>
        <p:nvSpPr>
          <p:cNvPr id="6" name="Titre 1"/>
          <p:cNvSpPr>
            <a:spLocks/>
          </p:cNvSpPr>
          <p:nvPr/>
        </p:nvSpPr>
        <p:spPr bwMode="auto">
          <a:xfrm>
            <a:off x="5632495" y="6357958"/>
            <a:ext cx="3368661" cy="357190"/>
          </a:xfrm>
          <a:prstGeom prst="rect">
            <a:avLst/>
          </a:prstGeom>
          <a:noFill/>
          <a:ln w="9525">
            <a:noFill/>
            <a:miter lim="800000"/>
            <a:headEnd/>
            <a:tailEnd/>
          </a:ln>
        </p:spPr>
        <p:txBody>
          <a:bodyPr anchor="ctr"/>
          <a:lstStyle/>
          <a:p>
            <a:pPr algn="r"/>
            <a:r>
              <a:rPr lang="fa-IR" sz="2000" dirty="0">
                <a:solidFill>
                  <a:srgbClr val="FFFC12"/>
                </a:solidFill>
                <a:latin typeface="Calibri" pitchFamily="34" charset="0"/>
                <a:cs typeface="B Roya" pitchFamily="2" charset="-78"/>
              </a:rPr>
              <a:t>تقديم به پيشگاه مقدس امام عصر </a:t>
            </a:r>
            <a:r>
              <a:rPr lang="fa-IR" sz="2000" baseline="30000" dirty="0">
                <a:solidFill>
                  <a:srgbClr val="FFFC12"/>
                </a:solidFill>
                <a:latin typeface="Calibri" pitchFamily="34" charset="0"/>
                <a:cs typeface="B Roya" pitchFamily="2" charset="-78"/>
              </a:rPr>
              <a:t>(عج)</a:t>
            </a:r>
            <a:endParaRPr lang="fr-CA" sz="2000" baseline="30000" dirty="0">
              <a:solidFill>
                <a:srgbClr val="FFFC12"/>
              </a:solidFill>
              <a:latin typeface="Calibri" pitchFamily="34" charset="0"/>
              <a:cs typeface="B Roya" pitchFamily="2" charset="-78"/>
            </a:endParaRPr>
          </a:p>
        </p:txBody>
      </p:sp>
      <p:sp>
        <p:nvSpPr>
          <p:cNvPr id="7" name="Sous-titre 2"/>
          <p:cNvSpPr txBox="1">
            <a:spLocks/>
          </p:cNvSpPr>
          <p:nvPr/>
        </p:nvSpPr>
        <p:spPr bwMode="auto">
          <a:xfrm>
            <a:off x="-285784" y="5000636"/>
            <a:ext cx="2286016" cy="121444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lgn="r">
              <a:spcBef>
                <a:spcPct val="20000"/>
              </a:spcBef>
              <a:defRPr/>
            </a:pPr>
            <a:r>
              <a:rPr lang="fa-IR" sz="2400" dirty="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عباس نادري</a:t>
            </a:r>
            <a:endParaRPr lang="en-US" sz="2400" dirty="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endParaRPr>
          </a:p>
          <a:p>
            <a:pPr lvl="0" algn="r">
              <a:spcBef>
                <a:spcPct val="20000"/>
              </a:spcBef>
              <a:defRPr/>
            </a:pPr>
            <a:r>
              <a:rPr lang="fa-IR" sz="2400" dirty="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علی هریسچیان</a:t>
            </a:r>
            <a:endParaRPr lang="en-CA" sz="2400" dirty="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endParaRPr>
          </a:p>
        </p:txBody>
      </p:sp>
      <p:sp>
        <p:nvSpPr>
          <p:cNvPr id="8" name="Sous-titre 2"/>
          <p:cNvSpPr>
            <a:spLocks/>
          </p:cNvSpPr>
          <p:nvPr/>
        </p:nvSpPr>
        <p:spPr bwMode="auto">
          <a:xfrm>
            <a:off x="3357554" y="1071546"/>
            <a:ext cx="5143500" cy="614363"/>
          </a:xfrm>
          <a:prstGeom prst="rect">
            <a:avLst/>
          </a:prstGeom>
          <a:noFill/>
          <a:ln w="9525">
            <a:noFill/>
            <a:miter lim="800000"/>
            <a:headEnd/>
            <a:tailEnd/>
          </a:ln>
        </p:spPr>
        <p:txBody>
          <a:bodyPr/>
          <a:lstStyle/>
          <a:p>
            <a:pPr algn="r">
              <a:spcBef>
                <a:spcPct val="20000"/>
              </a:spcBef>
              <a:buFont typeface="Arial" charset="0"/>
              <a:buNone/>
            </a:pPr>
            <a:endParaRPr lang="en-CA" sz="2800" b="1" dirty="0">
              <a:solidFill>
                <a:schemeClr val="bg1"/>
              </a:solidFill>
              <a:latin typeface="Calibri" pitchFamily="34" charset="0"/>
              <a:cs typeface="B Lotus"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fade">
                                      <p:cBhvr>
                                        <p:cTn id="7" dur="2000"/>
                                        <p:tgtEl>
                                          <p:spTgt spid="205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051">
                                            <p:txEl>
                                              <p:pRg st="0" end="0"/>
                                            </p:txEl>
                                          </p:spTgt>
                                        </p:tgtEl>
                                        <p:attrNameLst>
                                          <p:attrName>style.visibility</p:attrName>
                                        </p:attrNameLst>
                                      </p:cBhvr>
                                      <p:to>
                                        <p:strVal val="visible"/>
                                      </p:to>
                                    </p:set>
                                    <p:animEffect transition="in" filter="fade">
                                      <p:cBhvr>
                                        <p:cTn id="10" dur="2000"/>
                                        <p:tgtEl>
                                          <p:spTgt spid="2051">
                                            <p:txEl>
                                              <p:pRg st="0" end="0"/>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2000"/>
                                        <p:tgtEl>
                                          <p:spTgt spid="4"/>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fade">
                                      <p:cBhvr>
                                        <p:cTn id="16" dur="2000"/>
                                        <p:tgtEl>
                                          <p:spTgt spid="5"/>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2000"/>
                                        <p:tgtEl>
                                          <p:spTgt spid="6"/>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2000"/>
                                        <p:tgtEl>
                                          <p:spTgt spid="7"/>
                                        </p:tgtEl>
                                      </p:cBhvr>
                                    </p:animEffect>
                                  </p:childTnLst>
                                </p:cTn>
                              </p:par>
                              <p:par>
                                <p:cTn id="23" presetID="10" presetClass="entr" presetSubtype="0" fill="hold" grpId="0" nodeType="withEffect" nodePh="1">
                                  <p:stCondLst>
                                    <p:cond delay="0"/>
                                  </p:stCondLst>
                                  <p:endCondLst>
                                    <p:cond evt="begin" delay="0">
                                      <p:tn val="23"/>
                                    </p:cond>
                                  </p:endCondLst>
                                  <p:childTnLst>
                                    <p:set>
                                      <p:cBhvr>
                                        <p:cTn id="24" dur="1" fill="hold">
                                          <p:stCondLst>
                                            <p:cond delay="0"/>
                                          </p:stCondLst>
                                        </p:cTn>
                                        <p:tgtEl>
                                          <p:spTgt spid="8"/>
                                        </p:tgtEl>
                                        <p:attrNameLst>
                                          <p:attrName>style.visibility</p:attrName>
                                        </p:attrNameLst>
                                      </p:cBhvr>
                                      <p:to>
                                        <p:strVal val="visible"/>
                                      </p:to>
                                    </p:set>
                                    <p:animEffect transition="in" filter="fade">
                                      <p:cBhvr>
                                        <p:cTn id="25"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P spid="2051" grpId="0" build="p"/>
      <p:bldP spid="5" grpId="0"/>
      <p:bldP spid="6" grpId="0"/>
      <p:bldP spid="7" grpId="0"/>
      <p:bldP spid="8"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8" name="Titre 1"/>
          <p:cNvSpPr>
            <a:spLocks noGrp="1"/>
          </p:cNvSpPr>
          <p:nvPr>
            <p:ph type="title"/>
          </p:nvPr>
        </p:nvSpPr>
        <p:spPr>
          <a:xfrm>
            <a:off x="457200" y="274638"/>
            <a:ext cx="8229600" cy="1143000"/>
          </a:xfrm>
        </p:spPr>
        <p:txBody>
          <a:bodyPr/>
          <a:lstStyle/>
          <a:p>
            <a:pPr algn="r" rtl="1"/>
            <a:r>
              <a:rPr lang="fa-IR"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cs typeface="B Nazanin" pitchFamily="2" charset="-78"/>
              </a:rPr>
              <a:t>دستورات کار با سیستم فایل </a:t>
            </a:r>
            <a:r>
              <a:rPr lang="fa-IR" sz="32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cs typeface="B Nazanin" pitchFamily="2" charset="-78"/>
              </a:rPr>
              <a:t>(ادامه)</a:t>
            </a:r>
            <a:endParaRPr lang="fa-IR"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cs typeface="B Nazanin" pitchFamily="2" charset="-78"/>
            </a:endParaRPr>
          </a:p>
        </p:txBody>
      </p:sp>
      <p:sp>
        <p:nvSpPr>
          <p:cNvPr id="9" name="Espace réservé du contenu 2"/>
          <p:cNvSpPr>
            <a:spLocks noGrp="1"/>
          </p:cNvSpPr>
          <p:nvPr>
            <p:ph idx="1"/>
          </p:nvPr>
        </p:nvSpPr>
        <p:spPr>
          <a:xfrm>
            <a:off x="2071670" y="1357298"/>
            <a:ext cx="6615130" cy="5143515"/>
          </a:xfrm>
        </p:spPr>
        <p:txBody>
          <a:bodyPr/>
          <a:lstStyle/>
          <a:p>
            <a:pPr algn="just">
              <a:buNone/>
            </a:pPr>
            <a:r>
              <a:rPr lang="en-US" sz="2800" dirty="0" err="1" smtClean="0">
                <a:cs typeface="B Nazanin" pitchFamily="2" charset="-78"/>
              </a:rPr>
              <a:t>FileCopy</a:t>
            </a:r>
            <a:r>
              <a:rPr lang="en-US" sz="2800" dirty="0" smtClean="0">
                <a:cs typeface="B Nazanin" pitchFamily="2" charset="-78"/>
              </a:rPr>
              <a:t>:</a:t>
            </a:r>
            <a:endParaRPr lang="fa-IR" sz="2800" dirty="0" smtClean="0">
              <a:cs typeface="B Nazanin" pitchFamily="2" charset="-78"/>
            </a:endParaRPr>
          </a:p>
          <a:p>
            <a:pPr marL="0" indent="0" algn="just" rtl="1">
              <a:buNone/>
            </a:pPr>
            <a:r>
              <a:rPr lang="fa-IR" sz="2800" dirty="0" smtClean="0">
                <a:cs typeface="B Nazanin" pitchFamily="2" charset="-78"/>
              </a:rPr>
              <a:t>دستور فوق یک فایل را در یک آدرس دیگر کپی می کند. مثال:</a:t>
            </a:r>
          </a:p>
          <a:p>
            <a:pPr marL="0" indent="0" algn="just">
              <a:buNone/>
            </a:pPr>
            <a:r>
              <a:rPr lang="en-US" sz="2800" dirty="0" err="1" smtClean="0">
                <a:cs typeface="B Nazanin" pitchFamily="2" charset="-78"/>
              </a:rPr>
              <a:t>FileCopy</a:t>
            </a:r>
            <a:r>
              <a:rPr lang="en-US" sz="2800" dirty="0" smtClean="0">
                <a:cs typeface="B Nazanin" pitchFamily="2" charset="-78"/>
              </a:rPr>
              <a:t> “c:\myfile1.txt” , “file2.txt”</a:t>
            </a:r>
          </a:p>
          <a:p>
            <a:pPr marL="0" indent="0" algn="just" rtl="1">
              <a:buNone/>
            </a:pPr>
            <a:endParaRPr lang="en-US" sz="2800" dirty="0" smtClean="0">
              <a:cs typeface="B Nazanin" pitchFamily="2" charset="-78"/>
            </a:endParaRPr>
          </a:p>
          <a:p>
            <a:pPr marL="0" indent="0" algn="just" rtl="1">
              <a:buNone/>
            </a:pPr>
            <a:r>
              <a:rPr lang="fa-IR" sz="2800" dirty="0" smtClean="0">
                <a:cs typeface="B Nazanin" pitchFamily="2" charset="-78"/>
              </a:rPr>
              <a:t>برنامه فوق فایل </a:t>
            </a:r>
            <a:r>
              <a:rPr lang="en-US" sz="2800" dirty="0" smtClean="0">
                <a:cs typeface="B Nazanin" pitchFamily="2" charset="-78"/>
              </a:rPr>
              <a:t>myfile1.txt</a:t>
            </a:r>
            <a:r>
              <a:rPr lang="fa-IR" sz="2800" dirty="0" smtClean="0">
                <a:cs typeface="B Nazanin" pitchFamily="2" charset="-78"/>
              </a:rPr>
              <a:t> را از ریشه درایو </a:t>
            </a:r>
            <a:r>
              <a:rPr lang="en-US" sz="2800" dirty="0" smtClean="0">
                <a:cs typeface="B Nazanin" pitchFamily="2" charset="-78"/>
              </a:rPr>
              <a:t>C</a:t>
            </a:r>
            <a:r>
              <a:rPr lang="fa-IR" sz="2800" dirty="0" smtClean="0">
                <a:cs typeface="B Nazanin" pitchFamily="2" charset="-78"/>
              </a:rPr>
              <a:t> به محل جاری برنامه تحت نام فایل </a:t>
            </a:r>
            <a:r>
              <a:rPr lang="en-US" sz="2800" dirty="0" smtClean="0">
                <a:cs typeface="B Nazanin" pitchFamily="2" charset="-78"/>
              </a:rPr>
              <a:t>file2.txt</a:t>
            </a:r>
            <a:r>
              <a:rPr lang="fa-IR" sz="2800" dirty="0" smtClean="0">
                <a:cs typeface="B Nazanin" pitchFamily="2" charset="-78"/>
              </a:rPr>
              <a:t> کپی می کند.</a:t>
            </a:r>
          </a:p>
          <a:p>
            <a:pPr algn="just" rtl="1">
              <a:buNone/>
            </a:pPr>
            <a:endParaRPr lang="fr-CA" sz="2800" dirty="0" smtClean="0">
              <a:cs typeface="B Nazanin" pitchFamily="2" charset="-78"/>
            </a:endParaRPr>
          </a:p>
          <a:p>
            <a:pPr algn="just">
              <a:buNone/>
            </a:pPr>
            <a:endParaRPr lang="fr-CA" sz="2800" dirty="0" smtClean="0">
              <a:cs typeface="B Nazanin" pitchFamily="2" charset="-78"/>
            </a:endParaRPr>
          </a:p>
        </p:txBody>
      </p:sp>
      <p:sp>
        <p:nvSpPr>
          <p:cNvPr id="4" name="Espace réservé du contenu 2"/>
          <p:cNvSpPr txBox="1">
            <a:spLocks/>
          </p:cNvSpPr>
          <p:nvPr/>
        </p:nvSpPr>
        <p:spPr bwMode="auto">
          <a:xfrm>
            <a:off x="0" y="142852"/>
            <a:ext cx="1857356" cy="650085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1" eaLnBrk="1" fontAlgn="base" latinLnBrk="0" hangingPunct="1">
              <a:spcBef>
                <a:spcPts val="300"/>
              </a:spcBef>
              <a:spcAft>
                <a:spcPct val="0"/>
              </a:spcAft>
              <a:buClrTx/>
              <a:buSzTx/>
              <a:buFont typeface="Arial" charset="0"/>
              <a:buNone/>
              <a:tabLst/>
              <a:defRPr/>
            </a:pPr>
            <a:r>
              <a:rPr lang="fa-IR" sz="1400"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cs typeface="B Nazanin" pitchFamily="2" charset="-78"/>
              </a:rPr>
              <a:t>مطالب مطرحی</a:t>
            </a:r>
          </a:p>
          <a:p>
            <a:pPr marL="0" marR="0" lvl="0" indent="0" algn="just" defTabSz="914400" rtl="1" eaLnBrk="1" fontAlgn="base" latinLnBrk="0" hangingPunct="1">
              <a:spcBef>
                <a:spcPts val="300"/>
              </a:spcBef>
              <a:spcAft>
                <a:spcPct val="0"/>
              </a:spcAft>
              <a:buClrTx/>
              <a:buSzTx/>
              <a:buFont typeface="Arial" charset="0"/>
              <a:buNone/>
              <a:tabLst/>
              <a:defRPr/>
            </a:pPr>
            <a:r>
              <a:rPr kumimoji="0" lang="fa-IR" sz="1400" i="0" u="none" strike="noStrike" kern="1200" normalizeH="0" baseline="0" noProof="0" dirty="0" smtClean="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mn-lt"/>
                <a:ea typeface="+mn-ea"/>
                <a:cs typeface="B Nazanin" pitchFamily="2" charset="-78"/>
              </a:rPr>
              <a:t>ویژوال بیسیک چیست؟</a:t>
            </a:r>
          </a:p>
          <a:p>
            <a:pPr lvl="0" algn="just" rtl="1">
              <a:spcBef>
                <a:spcPts val="300"/>
              </a:spcBef>
            </a:pPr>
            <a:r>
              <a:rPr lang="fa-IR"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دستورات کار با سیستم فایل</a:t>
            </a:r>
          </a:p>
          <a:p>
            <a:pPr lvl="0" algn="just" rtl="1">
              <a:spcBef>
                <a:spcPts val="300"/>
              </a:spcBef>
            </a:pPr>
            <a:r>
              <a:rPr lang="fa-IR" sz="1400" dirty="0" smtClean="0">
                <a:ln w="18415" cmpd="sng">
                  <a:solidFill>
                    <a:srgbClr val="FFFFFF"/>
                  </a:solidFill>
                  <a:prstDash val="solid"/>
                </a:ln>
                <a:solidFill>
                  <a:srgbClr val="FFFFFF"/>
                </a:solidFill>
                <a:effectLst>
                  <a:outerShdw blurRad="38100" dist="38100" dir="2700000" algn="tl">
                    <a:srgbClr val="000000">
                      <a:alpha val="43137"/>
                    </a:srgbClr>
                  </a:outerShdw>
                </a:effectLst>
                <a:latin typeface="Courier New" pitchFamily="49" charset="0"/>
                <a:cs typeface="Courier New" pitchFamily="49" charset="0"/>
              </a:rPr>
              <a:t>  </a:t>
            </a:r>
            <a:r>
              <a:rPr lang="en-US" sz="1400" dirty="0" err="1" smtClean="0">
                <a:ln w="18415" cmpd="sng">
                  <a:solidFill>
                    <a:srgbClr val="FFFFFF"/>
                  </a:solidFill>
                  <a:prstDash val="solid"/>
                </a:ln>
                <a:solidFill>
                  <a:srgbClr val="FFFFFF"/>
                </a:solidFill>
                <a:effectLst>
                  <a:outerShdw blurRad="38100" dist="38100" dir="2700000" algn="tl">
                    <a:srgbClr val="000000">
                      <a:alpha val="43137"/>
                    </a:srgbClr>
                  </a:outerShdw>
                </a:effectLst>
                <a:latin typeface="Courier New" pitchFamily="49" charset="0"/>
                <a:cs typeface="Courier New" pitchFamily="49" charset="0"/>
              </a:rPr>
              <a:t>ChDrive</a:t>
            </a:r>
            <a:endParaRPr lang="en-US" sz="1400" dirty="0" smtClean="0">
              <a:ln w="18415" cmpd="sng">
                <a:solidFill>
                  <a:srgbClr val="FFFFFF"/>
                </a:solidFill>
                <a:prstDash val="solid"/>
              </a:ln>
              <a:solidFill>
                <a:srgbClr val="FFFFFF"/>
              </a:solidFill>
              <a:effectLst>
                <a:outerShdw blurRad="38100" dist="38100" dir="2700000" algn="tl">
                  <a:srgbClr val="000000">
                    <a:alpha val="43137"/>
                  </a:srgbClr>
                </a:outerShdw>
              </a:effectLst>
              <a:latin typeface="Courier New" pitchFamily="49" charset="0"/>
              <a:cs typeface="Courier New" pitchFamily="49" charset="0"/>
            </a:endParaRPr>
          </a:p>
          <a:p>
            <a:pPr lvl="0" algn="just" rtl="1">
              <a:spcBef>
                <a:spcPts val="300"/>
              </a:spcBef>
            </a:pPr>
            <a:r>
              <a:rPr lang="en-US" sz="1400" dirty="0" smtClean="0">
                <a:ln w="18415" cmpd="sng">
                  <a:solidFill>
                    <a:srgbClr val="FFFFFF"/>
                  </a:solidFill>
                  <a:prstDash val="solid"/>
                </a:ln>
                <a:solidFill>
                  <a:srgbClr val="FFFFFF"/>
                </a:solidFill>
                <a:effectLst>
                  <a:outerShdw blurRad="38100" dist="38100" dir="2700000" algn="tl">
                    <a:srgbClr val="000000">
                      <a:alpha val="43137"/>
                    </a:srgbClr>
                  </a:outerShdw>
                </a:effectLst>
                <a:latin typeface="Courier New" pitchFamily="49" charset="0"/>
                <a:cs typeface="Courier New" pitchFamily="49" charset="0"/>
              </a:rPr>
              <a:t> </a:t>
            </a:r>
            <a:r>
              <a:rPr lang="fa-IR" sz="1400" dirty="0" smtClean="0">
                <a:ln w="18415" cmpd="sng">
                  <a:solidFill>
                    <a:srgbClr val="FFFFFF"/>
                  </a:solidFill>
                  <a:prstDash val="solid"/>
                </a:ln>
                <a:solidFill>
                  <a:srgbClr val="FFFFFF"/>
                </a:solidFill>
                <a:effectLst>
                  <a:outerShdw blurRad="38100" dist="38100" dir="2700000" algn="tl">
                    <a:srgbClr val="000000">
                      <a:alpha val="43137"/>
                    </a:srgbClr>
                  </a:outerShdw>
                </a:effectLst>
                <a:latin typeface="Courier New" pitchFamily="49" charset="0"/>
                <a:cs typeface="Courier New" pitchFamily="49" charset="0"/>
              </a:rPr>
              <a:t> </a:t>
            </a:r>
            <a:r>
              <a:rPr lang="en-US" sz="1400" dirty="0" err="1" smtClean="0">
                <a:ln w="18415" cmpd="sng">
                  <a:solidFill>
                    <a:srgbClr val="FFFFFF"/>
                  </a:solidFill>
                  <a:prstDash val="solid"/>
                </a:ln>
                <a:solidFill>
                  <a:srgbClr val="FFFFFF"/>
                </a:solidFill>
                <a:effectLst>
                  <a:outerShdw blurRad="38100" dist="38100" dir="2700000" algn="tl">
                    <a:srgbClr val="000000">
                      <a:alpha val="43137"/>
                    </a:srgbClr>
                  </a:outerShdw>
                </a:effectLst>
                <a:latin typeface="Courier New" pitchFamily="49" charset="0"/>
                <a:cs typeface="Courier New" pitchFamily="49" charset="0"/>
              </a:rPr>
              <a:t>ChDir</a:t>
            </a:r>
            <a:endParaRPr lang="en-US" sz="1400" dirty="0" smtClean="0">
              <a:ln w="18415" cmpd="sng">
                <a:solidFill>
                  <a:srgbClr val="FFFFFF"/>
                </a:solidFill>
                <a:prstDash val="solid"/>
              </a:ln>
              <a:solidFill>
                <a:srgbClr val="FFFFFF"/>
              </a:solidFill>
              <a:effectLst>
                <a:outerShdw blurRad="38100" dist="38100" dir="2700000" algn="tl">
                  <a:srgbClr val="000000">
                    <a:alpha val="43137"/>
                  </a:srgbClr>
                </a:outerShdw>
              </a:effectLst>
              <a:latin typeface="Courier New" pitchFamily="49" charset="0"/>
              <a:cs typeface="Courier New" pitchFamily="49" charset="0"/>
            </a:endParaRPr>
          </a:p>
          <a:p>
            <a:pPr lvl="0" algn="just" rtl="1">
              <a:spcBef>
                <a:spcPts val="300"/>
              </a:spcBef>
            </a:pPr>
            <a:r>
              <a:rPr lang="fa-IR" sz="1400" dirty="0" smtClean="0">
                <a:ln w="18415" cmpd="sng">
                  <a:solidFill>
                    <a:srgbClr val="FFFFFF"/>
                  </a:solidFill>
                  <a:prstDash val="solid"/>
                </a:ln>
                <a:solidFill>
                  <a:srgbClr val="FFFFFF"/>
                </a:solidFill>
                <a:effectLst>
                  <a:outerShdw blurRad="38100" dist="38100" dir="2700000" algn="tl">
                    <a:srgbClr val="000000">
                      <a:alpha val="43137"/>
                    </a:srgbClr>
                  </a:outerShdw>
                </a:effectLst>
                <a:latin typeface="Courier New" pitchFamily="49" charset="0"/>
                <a:cs typeface="Courier New" pitchFamily="49" charset="0"/>
              </a:rPr>
              <a:t>  </a:t>
            </a:r>
            <a:r>
              <a:rPr lang="en-US" sz="1400" u="sng" dirty="0" err="1" smtClean="0">
                <a:ln w="18415" cmpd="sng">
                  <a:solidFill>
                    <a:srgbClr val="FFFFFF"/>
                  </a:solidFill>
                  <a:prstDash val="solid"/>
                </a:ln>
                <a:solidFill>
                  <a:srgbClr val="FFFFFF"/>
                </a:solidFill>
                <a:effectLst>
                  <a:outerShdw blurRad="38100" dist="38100" dir="2700000" algn="tl">
                    <a:srgbClr val="000000">
                      <a:alpha val="43137"/>
                    </a:srgbClr>
                  </a:outerShdw>
                </a:effectLst>
                <a:latin typeface="Courier New" pitchFamily="49" charset="0"/>
                <a:cs typeface="Courier New" pitchFamily="49" charset="0"/>
              </a:rPr>
              <a:t>FileCopy</a:t>
            </a:r>
            <a:endParaRPr lang="en-US" sz="1400" u="sng" dirty="0" smtClean="0">
              <a:ln w="18415" cmpd="sng">
                <a:solidFill>
                  <a:srgbClr val="FFFFFF"/>
                </a:solidFill>
                <a:prstDash val="solid"/>
              </a:ln>
              <a:solidFill>
                <a:srgbClr val="FFFFFF"/>
              </a:solidFill>
              <a:effectLst>
                <a:outerShdw blurRad="38100" dist="38100" dir="2700000" algn="tl">
                  <a:srgbClr val="000000">
                    <a:alpha val="43137"/>
                  </a:srgbClr>
                </a:outerShdw>
              </a:effectLst>
              <a:latin typeface="Courier New" pitchFamily="49" charset="0"/>
              <a:cs typeface="Courier New" pitchFamily="49" charset="0"/>
            </a:endParaRPr>
          </a:p>
          <a:p>
            <a:pPr lvl="0" algn="just" rtl="1">
              <a:spcBef>
                <a:spcPts val="300"/>
              </a:spcBef>
            </a:pPr>
            <a:r>
              <a:rPr lang="fa-IR" sz="1400" dirty="0" smtClean="0">
                <a:ln w="18415" cmpd="sng">
                  <a:solidFill>
                    <a:srgbClr val="FFFFFF"/>
                  </a:solidFill>
                  <a:prstDash val="solid"/>
                </a:ln>
                <a:solidFill>
                  <a:srgbClr val="FFFFFF"/>
                </a:solidFill>
                <a:effectLst>
                  <a:outerShdw blurRad="38100" dist="38100" dir="2700000" algn="tl">
                    <a:srgbClr val="000000">
                      <a:alpha val="43137"/>
                    </a:srgbClr>
                  </a:outerShdw>
                </a:effectLst>
                <a:latin typeface="Courier New" pitchFamily="49" charset="0"/>
                <a:cs typeface="Courier New" pitchFamily="49" charset="0"/>
              </a:rPr>
              <a:t>  </a:t>
            </a:r>
            <a:r>
              <a:rPr lang="en-US" sz="1400" dirty="0" smtClean="0">
                <a:ln w="18415" cmpd="sng">
                  <a:solidFill>
                    <a:srgbClr val="FFFFFF"/>
                  </a:solidFill>
                  <a:prstDash val="solid"/>
                </a:ln>
                <a:solidFill>
                  <a:srgbClr val="FFFFFF"/>
                </a:solidFill>
                <a:effectLst>
                  <a:outerShdw blurRad="38100" dist="38100" dir="2700000" algn="tl">
                    <a:srgbClr val="000000">
                      <a:alpha val="43137"/>
                    </a:srgbClr>
                  </a:outerShdw>
                </a:effectLst>
                <a:latin typeface="Courier New" pitchFamily="49" charset="0"/>
                <a:cs typeface="Courier New" pitchFamily="49" charset="0"/>
              </a:rPr>
              <a:t>Kill</a:t>
            </a:r>
            <a:endParaRPr lang="fa-IR" sz="1400" dirty="0" smtClean="0">
              <a:ln w="18415" cmpd="sng">
                <a:solidFill>
                  <a:srgbClr val="FFFFFF"/>
                </a:solidFill>
                <a:prstDash val="solid"/>
              </a:ln>
              <a:solidFill>
                <a:srgbClr val="FFFFFF"/>
              </a:solidFill>
              <a:effectLst>
                <a:outerShdw blurRad="38100" dist="38100" dir="2700000" algn="tl">
                  <a:srgbClr val="000000">
                    <a:alpha val="43137"/>
                  </a:srgbClr>
                </a:outerShdw>
              </a:effectLst>
              <a:latin typeface="Courier New" pitchFamily="49" charset="0"/>
              <a:cs typeface="Courier New" pitchFamily="49" charset="0"/>
            </a:endParaRPr>
          </a:p>
          <a:p>
            <a:pPr lvl="0" algn="just" rtl="1">
              <a:spcBef>
                <a:spcPts val="300"/>
              </a:spcBef>
            </a:pPr>
            <a:r>
              <a:rPr lang="fa-IR" sz="1400" dirty="0" smtClean="0">
                <a:ln w="18415" cmpd="sng">
                  <a:solidFill>
                    <a:srgbClr val="FFFFFF"/>
                  </a:solidFill>
                  <a:prstDash val="solid"/>
                </a:ln>
                <a:solidFill>
                  <a:srgbClr val="FFFFFF"/>
                </a:solidFill>
                <a:effectLst>
                  <a:outerShdw blurRad="38100" dist="38100" dir="2700000" algn="tl">
                    <a:srgbClr val="000000">
                      <a:alpha val="43137"/>
                    </a:srgbClr>
                  </a:outerShdw>
                </a:effectLst>
                <a:latin typeface="Courier New" pitchFamily="49" charset="0"/>
                <a:cs typeface="Courier New" pitchFamily="49" charset="0"/>
              </a:rPr>
              <a:t>  </a:t>
            </a:r>
            <a:r>
              <a:rPr lang="en-US" sz="1400" dirty="0" err="1" smtClean="0">
                <a:ln w="18415" cmpd="sng">
                  <a:solidFill>
                    <a:srgbClr val="FFFFFF"/>
                  </a:solidFill>
                  <a:prstDash val="solid"/>
                </a:ln>
                <a:solidFill>
                  <a:srgbClr val="FFFFFF"/>
                </a:solidFill>
                <a:effectLst>
                  <a:outerShdw blurRad="38100" dist="38100" dir="2700000" algn="tl">
                    <a:srgbClr val="000000">
                      <a:alpha val="43137"/>
                    </a:srgbClr>
                  </a:outerShdw>
                </a:effectLst>
                <a:latin typeface="Courier New" pitchFamily="49" charset="0"/>
                <a:cs typeface="Courier New" pitchFamily="49" charset="0"/>
              </a:rPr>
              <a:t>MkDir</a:t>
            </a:r>
            <a:endParaRPr lang="en-US" sz="1400" dirty="0" smtClean="0">
              <a:ln w="18415" cmpd="sng">
                <a:solidFill>
                  <a:srgbClr val="FFFFFF"/>
                </a:solidFill>
                <a:prstDash val="solid"/>
              </a:ln>
              <a:solidFill>
                <a:srgbClr val="FFFFFF"/>
              </a:solidFill>
              <a:effectLst>
                <a:outerShdw blurRad="38100" dist="38100" dir="2700000" algn="tl">
                  <a:srgbClr val="000000">
                    <a:alpha val="43137"/>
                  </a:srgbClr>
                </a:outerShdw>
              </a:effectLst>
              <a:latin typeface="Courier New" pitchFamily="49" charset="0"/>
              <a:cs typeface="Courier New" pitchFamily="49" charset="0"/>
            </a:endParaRPr>
          </a:p>
          <a:p>
            <a:pPr lvl="0" algn="just" rtl="1">
              <a:spcBef>
                <a:spcPts val="300"/>
              </a:spcBef>
            </a:pPr>
            <a:r>
              <a:rPr lang="fa-IR" sz="1400" dirty="0" smtClean="0">
                <a:ln w="18415" cmpd="sng">
                  <a:solidFill>
                    <a:srgbClr val="FFFFFF"/>
                  </a:solidFill>
                  <a:prstDash val="solid"/>
                </a:ln>
                <a:solidFill>
                  <a:srgbClr val="FFFFFF"/>
                </a:solidFill>
                <a:effectLst>
                  <a:outerShdw blurRad="38100" dist="38100" dir="2700000" algn="tl">
                    <a:srgbClr val="000000">
                      <a:alpha val="43137"/>
                    </a:srgbClr>
                  </a:outerShdw>
                </a:effectLst>
                <a:latin typeface="Courier New" pitchFamily="49" charset="0"/>
                <a:cs typeface="Courier New" pitchFamily="49" charset="0"/>
              </a:rPr>
              <a:t>  </a:t>
            </a:r>
            <a:r>
              <a:rPr lang="en-US" sz="1400" dirty="0" err="1" smtClean="0">
                <a:ln w="18415" cmpd="sng">
                  <a:solidFill>
                    <a:srgbClr val="FFFFFF"/>
                  </a:solidFill>
                  <a:prstDash val="solid"/>
                </a:ln>
                <a:solidFill>
                  <a:srgbClr val="FFFFFF"/>
                </a:solidFill>
                <a:effectLst>
                  <a:outerShdw blurRad="38100" dist="38100" dir="2700000" algn="tl">
                    <a:srgbClr val="000000">
                      <a:alpha val="43137"/>
                    </a:srgbClr>
                  </a:outerShdw>
                </a:effectLst>
                <a:latin typeface="Courier New" pitchFamily="49" charset="0"/>
                <a:cs typeface="Courier New" pitchFamily="49" charset="0"/>
              </a:rPr>
              <a:t>RmDir</a:t>
            </a:r>
            <a:endParaRPr lang="fa-IR" sz="1400" dirty="0" smtClean="0">
              <a:ln w="18415" cmpd="sng">
                <a:solidFill>
                  <a:srgbClr val="FFFFFF"/>
                </a:solidFill>
                <a:prstDash val="solid"/>
              </a:ln>
              <a:solidFill>
                <a:srgbClr val="FFFFFF"/>
              </a:solidFill>
              <a:effectLst>
                <a:outerShdw blurRad="38100" dist="38100" dir="2700000" algn="tl">
                  <a:srgbClr val="000000">
                    <a:alpha val="43137"/>
                  </a:srgbClr>
                </a:outerShdw>
              </a:effectLst>
              <a:latin typeface="Courier New" pitchFamily="49" charset="0"/>
              <a:cs typeface="Courier New" pitchFamily="49" charset="0"/>
            </a:endParaRPr>
          </a:p>
          <a:p>
            <a:pPr lvl="0" algn="just" rtl="1">
              <a:spcBef>
                <a:spcPts val="300"/>
              </a:spcBef>
            </a:pPr>
            <a:r>
              <a:rPr lang="fa-IR" sz="1400" dirty="0" smtClean="0">
                <a:ln w="18415" cmpd="sng">
                  <a:solidFill>
                    <a:srgbClr val="FFFFFF"/>
                  </a:solidFill>
                  <a:prstDash val="solid"/>
                </a:ln>
                <a:solidFill>
                  <a:srgbClr val="FFFFFF"/>
                </a:solidFill>
                <a:effectLst>
                  <a:outerShdw blurRad="38100" dist="38100" dir="2700000" algn="tl">
                    <a:srgbClr val="000000">
                      <a:alpha val="43137"/>
                    </a:srgbClr>
                  </a:outerShdw>
                </a:effectLst>
                <a:latin typeface="Courier New" pitchFamily="49" charset="0"/>
                <a:cs typeface="Courier New" pitchFamily="49" charset="0"/>
              </a:rPr>
              <a:t>  </a:t>
            </a:r>
            <a:r>
              <a:rPr lang="en-US" sz="1400" dirty="0" smtClean="0">
                <a:ln w="18415" cmpd="sng">
                  <a:solidFill>
                    <a:srgbClr val="FFFFFF"/>
                  </a:solidFill>
                  <a:prstDash val="solid"/>
                </a:ln>
                <a:solidFill>
                  <a:srgbClr val="FFFFFF"/>
                </a:solidFill>
                <a:effectLst>
                  <a:outerShdw blurRad="38100" dist="38100" dir="2700000" algn="tl">
                    <a:srgbClr val="000000">
                      <a:alpha val="43137"/>
                    </a:srgbClr>
                  </a:outerShdw>
                </a:effectLst>
                <a:latin typeface="Courier New" pitchFamily="49" charset="0"/>
                <a:cs typeface="Courier New" pitchFamily="49" charset="0"/>
              </a:rPr>
              <a:t>Move</a:t>
            </a:r>
          </a:p>
          <a:p>
            <a:pPr lvl="0" algn="just" rtl="1">
              <a:spcBef>
                <a:spcPts val="300"/>
              </a:spcBef>
            </a:pPr>
            <a:r>
              <a:rPr lang="fa-IR" sz="1400" dirty="0" smtClean="0">
                <a:ln w="18415" cmpd="sng">
                  <a:solidFill>
                    <a:srgbClr val="FFFFFF"/>
                  </a:solidFill>
                  <a:prstDash val="solid"/>
                </a:ln>
                <a:solidFill>
                  <a:srgbClr val="FFFFFF"/>
                </a:solidFill>
                <a:effectLst>
                  <a:outerShdw blurRad="38100" dist="38100" dir="2700000" algn="tl">
                    <a:srgbClr val="000000">
                      <a:alpha val="43137"/>
                    </a:srgbClr>
                  </a:outerShdw>
                </a:effectLst>
                <a:latin typeface="Courier New" pitchFamily="49" charset="0"/>
                <a:cs typeface="Courier New" pitchFamily="49" charset="0"/>
              </a:rPr>
              <a:t>  </a:t>
            </a:r>
            <a:r>
              <a:rPr lang="en-US" sz="1400" dirty="0" smtClean="0">
                <a:ln w="18415" cmpd="sng">
                  <a:solidFill>
                    <a:srgbClr val="FFFFFF"/>
                  </a:solidFill>
                  <a:prstDash val="solid"/>
                </a:ln>
                <a:solidFill>
                  <a:srgbClr val="FFFFFF"/>
                </a:solidFill>
                <a:effectLst>
                  <a:outerShdw blurRad="38100" dist="38100" dir="2700000" algn="tl">
                    <a:srgbClr val="000000">
                      <a:alpha val="43137"/>
                    </a:srgbClr>
                  </a:outerShdw>
                </a:effectLst>
                <a:latin typeface="Courier New" pitchFamily="49" charset="0"/>
                <a:cs typeface="Courier New" pitchFamily="49" charset="0"/>
              </a:rPr>
              <a:t>Dir</a:t>
            </a:r>
          </a:p>
          <a:p>
            <a:pPr lvl="0" algn="just" rtl="1">
              <a:spcBef>
                <a:spcPts val="300"/>
              </a:spcBef>
            </a:pPr>
            <a:r>
              <a:rPr lang="fa-IR"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دستورات کار با داده فایل</a:t>
            </a:r>
            <a:endParaRPr lang="en-US"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endParaRPr>
          </a:p>
          <a:p>
            <a:pPr lvl="0" algn="just" rtl="1">
              <a:spcBef>
                <a:spcPts val="300"/>
              </a:spcBef>
            </a:pPr>
            <a:r>
              <a:rPr lang="fa-IR"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مدیریت خطا در کار با فایل</a:t>
            </a:r>
          </a:p>
          <a:p>
            <a:pPr lvl="0" algn="just" rtl="1">
              <a:spcBef>
                <a:spcPts val="300"/>
              </a:spcBef>
            </a:pPr>
            <a:r>
              <a:rPr lang="fa-IR"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معرفی </a:t>
            </a:r>
            <a:r>
              <a:rPr lang="en-US" sz="12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urier New" pitchFamily="49" charset="0"/>
                <a:cs typeface="Courier New" pitchFamily="49" charset="0"/>
              </a:rPr>
              <a:t>.NET Framework</a:t>
            </a:r>
          </a:p>
          <a:p>
            <a:pPr lvl="0" algn="just" rtl="1">
              <a:spcBef>
                <a:spcPts val="300"/>
              </a:spcBef>
            </a:pPr>
            <a:r>
              <a:rPr lang="fa-IR" sz="12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urier New" pitchFamily="49" charset="0"/>
                <a:cs typeface="B Nazanin" pitchFamily="2" charset="-78"/>
              </a:rPr>
              <a:t>جمع بندی</a:t>
            </a:r>
            <a:endParaRPr lang="fa-IR"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urier New" pitchFamily="49" charset="0"/>
              <a:cs typeface="B Nazanin" pitchFamily="2" charset="-78"/>
            </a:endParaRPr>
          </a:p>
          <a:p>
            <a:pPr algn="just" rtl="1">
              <a:spcBef>
                <a:spcPts val="300"/>
              </a:spcBef>
            </a:pPr>
            <a:r>
              <a:rPr lang="fa-IR" sz="1400" dirty="0" smtClean="0">
                <a:cs typeface="B Nazanin" pitchFamily="2" charset="-78"/>
              </a:rPr>
              <a:t>  </a:t>
            </a:r>
            <a:endParaRPr lang="en-US" sz="1400" dirty="0">
              <a:cs typeface="B Nazanin" pitchFamily="2" charset="-78"/>
            </a:endParaRPr>
          </a:p>
          <a:p>
            <a:pPr marL="0" marR="0" lvl="0" indent="0" algn="just" defTabSz="914400" rtl="1" eaLnBrk="1" fontAlgn="base" latinLnBrk="0" hangingPunct="1">
              <a:spcBef>
                <a:spcPts val="300"/>
              </a:spcBef>
              <a:spcAft>
                <a:spcPct val="0"/>
              </a:spcAft>
              <a:buClrTx/>
              <a:buSzTx/>
              <a:buFont typeface="Arial" charset="0"/>
              <a:buNone/>
              <a:tabLst/>
              <a:defRPr/>
            </a:pPr>
            <a:endParaRPr kumimoji="0" lang="en-US" sz="1400" b="0" i="0" u="none" strike="noStrike" kern="1200" cap="none" spc="0" normalizeH="0" baseline="0" noProof="0" dirty="0" smtClean="0">
              <a:ln>
                <a:noFill/>
              </a:ln>
              <a:solidFill>
                <a:schemeClr val="tx1"/>
              </a:solidFill>
              <a:effectLst/>
              <a:uLnTx/>
              <a:uFillTx/>
              <a:latin typeface="+mn-lt"/>
              <a:ea typeface="+mn-ea"/>
              <a:cs typeface="B Nazanin" pitchFamily="2" charset="-78"/>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8" name="Titre 1"/>
          <p:cNvSpPr>
            <a:spLocks noGrp="1"/>
          </p:cNvSpPr>
          <p:nvPr>
            <p:ph type="title"/>
          </p:nvPr>
        </p:nvSpPr>
        <p:spPr>
          <a:xfrm>
            <a:off x="457200" y="274638"/>
            <a:ext cx="8229600" cy="1143000"/>
          </a:xfrm>
        </p:spPr>
        <p:txBody>
          <a:bodyPr/>
          <a:lstStyle/>
          <a:p>
            <a:pPr algn="r" rtl="1"/>
            <a:r>
              <a:rPr lang="fa-IR"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cs typeface="B Nazanin" pitchFamily="2" charset="-78"/>
              </a:rPr>
              <a:t>دستورات کار با سیستم فایل </a:t>
            </a:r>
            <a:r>
              <a:rPr lang="fa-IR" sz="32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cs typeface="B Nazanin" pitchFamily="2" charset="-78"/>
              </a:rPr>
              <a:t>(ادامه)</a:t>
            </a:r>
            <a:endParaRPr lang="fa-IR"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cs typeface="B Nazanin" pitchFamily="2" charset="-78"/>
            </a:endParaRPr>
          </a:p>
        </p:txBody>
      </p:sp>
      <p:sp>
        <p:nvSpPr>
          <p:cNvPr id="9" name="Espace réservé du contenu 2"/>
          <p:cNvSpPr>
            <a:spLocks noGrp="1"/>
          </p:cNvSpPr>
          <p:nvPr>
            <p:ph idx="1"/>
          </p:nvPr>
        </p:nvSpPr>
        <p:spPr>
          <a:xfrm>
            <a:off x="2071670" y="1357298"/>
            <a:ext cx="6615130" cy="5143515"/>
          </a:xfrm>
        </p:spPr>
        <p:txBody>
          <a:bodyPr/>
          <a:lstStyle/>
          <a:p>
            <a:pPr algn="just">
              <a:buNone/>
            </a:pPr>
            <a:r>
              <a:rPr lang="en-US" sz="2800" dirty="0" smtClean="0">
                <a:cs typeface="B Nazanin" pitchFamily="2" charset="-78"/>
              </a:rPr>
              <a:t>Kill:</a:t>
            </a:r>
            <a:endParaRPr lang="fa-IR" sz="2800" dirty="0" smtClean="0">
              <a:cs typeface="B Nazanin" pitchFamily="2" charset="-78"/>
            </a:endParaRPr>
          </a:p>
          <a:p>
            <a:pPr marL="0" indent="0" algn="just" rtl="1">
              <a:buNone/>
            </a:pPr>
            <a:r>
              <a:rPr lang="fa-IR" sz="2800" dirty="0" smtClean="0">
                <a:cs typeface="B Nazanin" pitchFamily="2" charset="-78"/>
              </a:rPr>
              <a:t>این دستور یک یا چند فایل را از دیسک حذف می کند. مثال:</a:t>
            </a:r>
          </a:p>
          <a:p>
            <a:pPr marL="0" indent="0" algn="just">
              <a:buNone/>
            </a:pPr>
            <a:r>
              <a:rPr lang="en-US" sz="2800" dirty="0" smtClean="0">
                <a:cs typeface="B Nazanin" pitchFamily="2" charset="-78"/>
              </a:rPr>
              <a:t>Kill “file1.txt”</a:t>
            </a:r>
          </a:p>
          <a:p>
            <a:pPr marL="0" indent="0" algn="just">
              <a:buNone/>
            </a:pPr>
            <a:r>
              <a:rPr lang="en-US" sz="2800" dirty="0" smtClean="0">
                <a:cs typeface="B Nazanin" pitchFamily="2" charset="-78"/>
              </a:rPr>
              <a:t>Kill “D:\*.*”</a:t>
            </a:r>
          </a:p>
          <a:p>
            <a:pPr marL="0" indent="0" algn="just" rtl="1">
              <a:buNone/>
            </a:pPr>
            <a:endParaRPr lang="en-US" sz="2800" dirty="0" smtClean="0">
              <a:cs typeface="B Nazanin" pitchFamily="2" charset="-78"/>
            </a:endParaRPr>
          </a:p>
          <a:p>
            <a:pPr marL="0" indent="0" algn="just" rtl="1">
              <a:buNone/>
            </a:pPr>
            <a:r>
              <a:rPr lang="fa-IR" sz="2800" dirty="0" smtClean="0">
                <a:cs typeface="B Nazanin" pitchFamily="2" charset="-78"/>
              </a:rPr>
              <a:t>خط اول فایل </a:t>
            </a:r>
            <a:r>
              <a:rPr lang="en-US" sz="2800" dirty="0" smtClean="0">
                <a:cs typeface="B Nazanin" pitchFamily="2" charset="-78"/>
              </a:rPr>
              <a:t>file1.txt </a:t>
            </a:r>
            <a:r>
              <a:rPr lang="fa-IR" sz="2800" dirty="0" smtClean="0">
                <a:cs typeface="B Nazanin" pitchFamily="2" charset="-78"/>
              </a:rPr>
              <a:t> در پوشه جاری را حذف می کند، حال آنکه خط دوم تمام فایلهای موجود در ریشه درایو </a:t>
            </a:r>
            <a:r>
              <a:rPr lang="en-US" sz="2800" dirty="0" smtClean="0">
                <a:cs typeface="B Nazanin" pitchFamily="2" charset="-78"/>
              </a:rPr>
              <a:t>D</a:t>
            </a:r>
            <a:r>
              <a:rPr lang="fa-IR" sz="2800" dirty="0" smtClean="0">
                <a:cs typeface="B Nazanin" pitchFamily="2" charset="-78"/>
              </a:rPr>
              <a:t> را حذف می کند.</a:t>
            </a:r>
          </a:p>
          <a:p>
            <a:pPr algn="just" rtl="1">
              <a:buNone/>
            </a:pPr>
            <a:endParaRPr lang="fr-CA" sz="2800" dirty="0" smtClean="0">
              <a:cs typeface="B Nazanin" pitchFamily="2" charset="-78"/>
            </a:endParaRPr>
          </a:p>
          <a:p>
            <a:pPr algn="just">
              <a:buNone/>
            </a:pPr>
            <a:endParaRPr lang="fr-CA" sz="2800" dirty="0" smtClean="0">
              <a:cs typeface="B Nazanin" pitchFamily="2" charset="-78"/>
            </a:endParaRPr>
          </a:p>
        </p:txBody>
      </p:sp>
      <p:sp>
        <p:nvSpPr>
          <p:cNvPr id="4" name="Espace réservé du contenu 2"/>
          <p:cNvSpPr txBox="1">
            <a:spLocks/>
          </p:cNvSpPr>
          <p:nvPr/>
        </p:nvSpPr>
        <p:spPr bwMode="auto">
          <a:xfrm>
            <a:off x="0" y="142852"/>
            <a:ext cx="1857356" cy="650085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1" eaLnBrk="1" fontAlgn="base" latinLnBrk="0" hangingPunct="1">
              <a:spcBef>
                <a:spcPts val="300"/>
              </a:spcBef>
              <a:spcAft>
                <a:spcPct val="0"/>
              </a:spcAft>
              <a:buClrTx/>
              <a:buSzTx/>
              <a:buFont typeface="Arial" charset="0"/>
              <a:buNone/>
              <a:tabLst/>
              <a:defRPr/>
            </a:pPr>
            <a:r>
              <a:rPr lang="fa-IR" sz="1400"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cs typeface="B Nazanin" pitchFamily="2" charset="-78"/>
              </a:rPr>
              <a:t>مطالب مطرحی</a:t>
            </a:r>
          </a:p>
          <a:p>
            <a:pPr marL="0" marR="0" lvl="0" indent="0" algn="just" defTabSz="914400" rtl="1" eaLnBrk="1" fontAlgn="base" latinLnBrk="0" hangingPunct="1">
              <a:spcBef>
                <a:spcPts val="300"/>
              </a:spcBef>
              <a:spcAft>
                <a:spcPct val="0"/>
              </a:spcAft>
              <a:buClrTx/>
              <a:buSzTx/>
              <a:buFont typeface="Arial" charset="0"/>
              <a:buNone/>
              <a:tabLst/>
              <a:defRPr/>
            </a:pPr>
            <a:r>
              <a:rPr kumimoji="0" lang="fa-IR" sz="1400" i="0" u="none" strike="noStrike" kern="1200" normalizeH="0" baseline="0" noProof="0" dirty="0" smtClean="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mn-lt"/>
                <a:ea typeface="+mn-ea"/>
                <a:cs typeface="B Nazanin" pitchFamily="2" charset="-78"/>
              </a:rPr>
              <a:t>ویژوال بیسیک چیست؟</a:t>
            </a:r>
          </a:p>
          <a:p>
            <a:pPr lvl="0" algn="just" rtl="1">
              <a:spcBef>
                <a:spcPts val="300"/>
              </a:spcBef>
            </a:pPr>
            <a:r>
              <a:rPr lang="fa-IR"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دستورات کار با سیستم فایل</a:t>
            </a:r>
          </a:p>
          <a:p>
            <a:pPr lvl="0" algn="just" rtl="1">
              <a:spcBef>
                <a:spcPts val="300"/>
              </a:spcBef>
            </a:pPr>
            <a:r>
              <a:rPr lang="fa-IR" sz="1400" dirty="0" smtClean="0">
                <a:ln w="18415" cmpd="sng">
                  <a:solidFill>
                    <a:srgbClr val="FFFFFF"/>
                  </a:solidFill>
                  <a:prstDash val="solid"/>
                </a:ln>
                <a:solidFill>
                  <a:srgbClr val="FFFFFF"/>
                </a:solidFill>
                <a:effectLst>
                  <a:outerShdw blurRad="38100" dist="38100" dir="2700000" algn="tl">
                    <a:srgbClr val="000000">
                      <a:alpha val="43137"/>
                    </a:srgbClr>
                  </a:outerShdw>
                </a:effectLst>
                <a:latin typeface="Courier New" pitchFamily="49" charset="0"/>
                <a:cs typeface="Courier New" pitchFamily="49" charset="0"/>
              </a:rPr>
              <a:t>  </a:t>
            </a:r>
            <a:r>
              <a:rPr lang="en-US" sz="1400" dirty="0" err="1" smtClean="0">
                <a:ln w="18415" cmpd="sng">
                  <a:solidFill>
                    <a:srgbClr val="FFFFFF"/>
                  </a:solidFill>
                  <a:prstDash val="solid"/>
                </a:ln>
                <a:solidFill>
                  <a:srgbClr val="FFFFFF"/>
                </a:solidFill>
                <a:effectLst>
                  <a:outerShdw blurRad="38100" dist="38100" dir="2700000" algn="tl">
                    <a:srgbClr val="000000">
                      <a:alpha val="43137"/>
                    </a:srgbClr>
                  </a:outerShdw>
                </a:effectLst>
                <a:latin typeface="Courier New" pitchFamily="49" charset="0"/>
                <a:cs typeface="Courier New" pitchFamily="49" charset="0"/>
              </a:rPr>
              <a:t>ChDrive</a:t>
            </a:r>
            <a:endParaRPr lang="en-US" sz="1400" dirty="0" smtClean="0">
              <a:ln w="18415" cmpd="sng">
                <a:solidFill>
                  <a:srgbClr val="FFFFFF"/>
                </a:solidFill>
                <a:prstDash val="solid"/>
              </a:ln>
              <a:solidFill>
                <a:srgbClr val="FFFFFF"/>
              </a:solidFill>
              <a:effectLst>
                <a:outerShdw blurRad="38100" dist="38100" dir="2700000" algn="tl">
                  <a:srgbClr val="000000">
                    <a:alpha val="43137"/>
                  </a:srgbClr>
                </a:outerShdw>
              </a:effectLst>
              <a:latin typeface="Courier New" pitchFamily="49" charset="0"/>
              <a:cs typeface="Courier New" pitchFamily="49" charset="0"/>
            </a:endParaRPr>
          </a:p>
          <a:p>
            <a:pPr lvl="0" algn="just" rtl="1">
              <a:spcBef>
                <a:spcPts val="300"/>
              </a:spcBef>
            </a:pPr>
            <a:r>
              <a:rPr lang="en-US" sz="1400" dirty="0" smtClean="0">
                <a:ln w="18415" cmpd="sng">
                  <a:solidFill>
                    <a:srgbClr val="FFFFFF"/>
                  </a:solidFill>
                  <a:prstDash val="solid"/>
                </a:ln>
                <a:solidFill>
                  <a:srgbClr val="FFFFFF"/>
                </a:solidFill>
                <a:effectLst>
                  <a:outerShdw blurRad="38100" dist="38100" dir="2700000" algn="tl">
                    <a:srgbClr val="000000">
                      <a:alpha val="43137"/>
                    </a:srgbClr>
                  </a:outerShdw>
                </a:effectLst>
                <a:latin typeface="Courier New" pitchFamily="49" charset="0"/>
                <a:cs typeface="Courier New" pitchFamily="49" charset="0"/>
              </a:rPr>
              <a:t> </a:t>
            </a:r>
            <a:r>
              <a:rPr lang="fa-IR" sz="1400" dirty="0" smtClean="0">
                <a:ln w="18415" cmpd="sng">
                  <a:solidFill>
                    <a:srgbClr val="FFFFFF"/>
                  </a:solidFill>
                  <a:prstDash val="solid"/>
                </a:ln>
                <a:solidFill>
                  <a:srgbClr val="FFFFFF"/>
                </a:solidFill>
                <a:effectLst>
                  <a:outerShdw blurRad="38100" dist="38100" dir="2700000" algn="tl">
                    <a:srgbClr val="000000">
                      <a:alpha val="43137"/>
                    </a:srgbClr>
                  </a:outerShdw>
                </a:effectLst>
                <a:latin typeface="Courier New" pitchFamily="49" charset="0"/>
                <a:cs typeface="Courier New" pitchFamily="49" charset="0"/>
              </a:rPr>
              <a:t> </a:t>
            </a:r>
            <a:r>
              <a:rPr lang="en-US" sz="1400" dirty="0" err="1" smtClean="0">
                <a:ln w="18415" cmpd="sng">
                  <a:solidFill>
                    <a:srgbClr val="FFFFFF"/>
                  </a:solidFill>
                  <a:prstDash val="solid"/>
                </a:ln>
                <a:solidFill>
                  <a:srgbClr val="FFFFFF"/>
                </a:solidFill>
                <a:effectLst>
                  <a:outerShdw blurRad="38100" dist="38100" dir="2700000" algn="tl">
                    <a:srgbClr val="000000">
                      <a:alpha val="43137"/>
                    </a:srgbClr>
                  </a:outerShdw>
                </a:effectLst>
                <a:latin typeface="Courier New" pitchFamily="49" charset="0"/>
                <a:cs typeface="Courier New" pitchFamily="49" charset="0"/>
              </a:rPr>
              <a:t>ChDir</a:t>
            </a:r>
            <a:endParaRPr lang="en-US" sz="1400" dirty="0" smtClean="0">
              <a:ln w="18415" cmpd="sng">
                <a:solidFill>
                  <a:srgbClr val="FFFFFF"/>
                </a:solidFill>
                <a:prstDash val="solid"/>
              </a:ln>
              <a:solidFill>
                <a:srgbClr val="FFFFFF"/>
              </a:solidFill>
              <a:effectLst>
                <a:outerShdw blurRad="38100" dist="38100" dir="2700000" algn="tl">
                  <a:srgbClr val="000000">
                    <a:alpha val="43137"/>
                  </a:srgbClr>
                </a:outerShdw>
              </a:effectLst>
              <a:latin typeface="Courier New" pitchFamily="49" charset="0"/>
              <a:cs typeface="Courier New" pitchFamily="49" charset="0"/>
            </a:endParaRPr>
          </a:p>
          <a:p>
            <a:pPr lvl="0" algn="just" rtl="1">
              <a:spcBef>
                <a:spcPts val="300"/>
              </a:spcBef>
            </a:pPr>
            <a:r>
              <a:rPr lang="fa-IR" sz="1400" dirty="0" smtClean="0">
                <a:ln w="18415" cmpd="sng">
                  <a:solidFill>
                    <a:srgbClr val="FFFFFF"/>
                  </a:solidFill>
                  <a:prstDash val="solid"/>
                </a:ln>
                <a:solidFill>
                  <a:srgbClr val="FFFFFF"/>
                </a:solidFill>
                <a:effectLst>
                  <a:outerShdw blurRad="38100" dist="38100" dir="2700000" algn="tl">
                    <a:srgbClr val="000000">
                      <a:alpha val="43137"/>
                    </a:srgbClr>
                  </a:outerShdw>
                </a:effectLst>
                <a:latin typeface="Courier New" pitchFamily="49" charset="0"/>
                <a:cs typeface="Courier New" pitchFamily="49" charset="0"/>
              </a:rPr>
              <a:t>  </a:t>
            </a:r>
            <a:r>
              <a:rPr lang="en-US" sz="1400" dirty="0" err="1" smtClean="0">
                <a:ln w="18415" cmpd="sng">
                  <a:solidFill>
                    <a:srgbClr val="FFFFFF"/>
                  </a:solidFill>
                  <a:prstDash val="solid"/>
                </a:ln>
                <a:solidFill>
                  <a:srgbClr val="FFFFFF"/>
                </a:solidFill>
                <a:effectLst>
                  <a:outerShdw blurRad="38100" dist="38100" dir="2700000" algn="tl">
                    <a:srgbClr val="000000">
                      <a:alpha val="43137"/>
                    </a:srgbClr>
                  </a:outerShdw>
                </a:effectLst>
                <a:latin typeface="Courier New" pitchFamily="49" charset="0"/>
                <a:cs typeface="Courier New" pitchFamily="49" charset="0"/>
              </a:rPr>
              <a:t>FileCopy</a:t>
            </a:r>
            <a:endParaRPr lang="en-US" sz="1400" dirty="0" smtClean="0">
              <a:ln w="18415" cmpd="sng">
                <a:solidFill>
                  <a:srgbClr val="FFFFFF"/>
                </a:solidFill>
                <a:prstDash val="solid"/>
              </a:ln>
              <a:solidFill>
                <a:srgbClr val="FFFFFF"/>
              </a:solidFill>
              <a:effectLst>
                <a:outerShdw blurRad="38100" dist="38100" dir="2700000" algn="tl">
                  <a:srgbClr val="000000">
                    <a:alpha val="43137"/>
                  </a:srgbClr>
                </a:outerShdw>
              </a:effectLst>
              <a:latin typeface="Courier New" pitchFamily="49" charset="0"/>
              <a:cs typeface="Courier New" pitchFamily="49" charset="0"/>
            </a:endParaRPr>
          </a:p>
          <a:p>
            <a:pPr lvl="0" algn="just" rtl="1">
              <a:spcBef>
                <a:spcPts val="300"/>
              </a:spcBef>
            </a:pPr>
            <a:r>
              <a:rPr lang="fa-IR" sz="1400" dirty="0" smtClean="0">
                <a:ln w="18415" cmpd="sng">
                  <a:solidFill>
                    <a:srgbClr val="FFFFFF"/>
                  </a:solidFill>
                  <a:prstDash val="solid"/>
                </a:ln>
                <a:solidFill>
                  <a:srgbClr val="FFFFFF"/>
                </a:solidFill>
                <a:effectLst>
                  <a:outerShdw blurRad="38100" dist="38100" dir="2700000" algn="tl">
                    <a:srgbClr val="000000">
                      <a:alpha val="43137"/>
                    </a:srgbClr>
                  </a:outerShdw>
                </a:effectLst>
                <a:latin typeface="Courier New" pitchFamily="49" charset="0"/>
                <a:cs typeface="Courier New" pitchFamily="49" charset="0"/>
              </a:rPr>
              <a:t>  </a:t>
            </a:r>
            <a:r>
              <a:rPr lang="en-US" sz="1400" u="sng" dirty="0" smtClean="0">
                <a:ln w="18415" cmpd="sng">
                  <a:solidFill>
                    <a:srgbClr val="FFFFFF"/>
                  </a:solidFill>
                  <a:prstDash val="solid"/>
                </a:ln>
                <a:solidFill>
                  <a:srgbClr val="FFFFFF"/>
                </a:solidFill>
                <a:effectLst>
                  <a:outerShdw blurRad="38100" dist="38100" dir="2700000" algn="tl">
                    <a:srgbClr val="000000">
                      <a:alpha val="43137"/>
                    </a:srgbClr>
                  </a:outerShdw>
                </a:effectLst>
                <a:latin typeface="Courier New" pitchFamily="49" charset="0"/>
                <a:cs typeface="Courier New" pitchFamily="49" charset="0"/>
              </a:rPr>
              <a:t>Kill</a:t>
            </a:r>
            <a:endParaRPr lang="fa-IR" sz="1400" u="sng" dirty="0" smtClean="0">
              <a:ln w="18415" cmpd="sng">
                <a:solidFill>
                  <a:srgbClr val="FFFFFF"/>
                </a:solidFill>
                <a:prstDash val="solid"/>
              </a:ln>
              <a:solidFill>
                <a:srgbClr val="FFFFFF"/>
              </a:solidFill>
              <a:effectLst>
                <a:outerShdw blurRad="38100" dist="38100" dir="2700000" algn="tl">
                  <a:srgbClr val="000000">
                    <a:alpha val="43137"/>
                  </a:srgbClr>
                </a:outerShdw>
              </a:effectLst>
              <a:latin typeface="Courier New" pitchFamily="49" charset="0"/>
              <a:cs typeface="Courier New" pitchFamily="49" charset="0"/>
            </a:endParaRPr>
          </a:p>
          <a:p>
            <a:pPr lvl="0" algn="just" rtl="1">
              <a:spcBef>
                <a:spcPts val="300"/>
              </a:spcBef>
            </a:pPr>
            <a:r>
              <a:rPr lang="fa-IR" sz="1400" dirty="0" smtClean="0">
                <a:ln w="18415" cmpd="sng">
                  <a:solidFill>
                    <a:srgbClr val="FFFFFF"/>
                  </a:solidFill>
                  <a:prstDash val="solid"/>
                </a:ln>
                <a:solidFill>
                  <a:srgbClr val="FFFFFF"/>
                </a:solidFill>
                <a:effectLst>
                  <a:outerShdw blurRad="38100" dist="38100" dir="2700000" algn="tl">
                    <a:srgbClr val="000000">
                      <a:alpha val="43137"/>
                    </a:srgbClr>
                  </a:outerShdw>
                </a:effectLst>
                <a:latin typeface="Courier New" pitchFamily="49" charset="0"/>
                <a:cs typeface="Courier New" pitchFamily="49" charset="0"/>
              </a:rPr>
              <a:t>  </a:t>
            </a:r>
            <a:r>
              <a:rPr lang="en-US" sz="1400" dirty="0" err="1" smtClean="0">
                <a:ln w="18415" cmpd="sng">
                  <a:solidFill>
                    <a:srgbClr val="FFFFFF"/>
                  </a:solidFill>
                  <a:prstDash val="solid"/>
                </a:ln>
                <a:solidFill>
                  <a:srgbClr val="FFFFFF"/>
                </a:solidFill>
                <a:effectLst>
                  <a:outerShdw blurRad="38100" dist="38100" dir="2700000" algn="tl">
                    <a:srgbClr val="000000">
                      <a:alpha val="43137"/>
                    </a:srgbClr>
                  </a:outerShdw>
                </a:effectLst>
                <a:latin typeface="Courier New" pitchFamily="49" charset="0"/>
                <a:cs typeface="Courier New" pitchFamily="49" charset="0"/>
              </a:rPr>
              <a:t>MkDir</a:t>
            </a:r>
            <a:endParaRPr lang="en-US" sz="1400" dirty="0" smtClean="0">
              <a:ln w="18415" cmpd="sng">
                <a:solidFill>
                  <a:srgbClr val="FFFFFF"/>
                </a:solidFill>
                <a:prstDash val="solid"/>
              </a:ln>
              <a:solidFill>
                <a:srgbClr val="FFFFFF"/>
              </a:solidFill>
              <a:effectLst>
                <a:outerShdw blurRad="38100" dist="38100" dir="2700000" algn="tl">
                  <a:srgbClr val="000000">
                    <a:alpha val="43137"/>
                  </a:srgbClr>
                </a:outerShdw>
              </a:effectLst>
              <a:latin typeface="Courier New" pitchFamily="49" charset="0"/>
              <a:cs typeface="Courier New" pitchFamily="49" charset="0"/>
            </a:endParaRPr>
          </a:p>
          <a:p>
            <a:pPr lvl="0" algn="just" rtl="1">
              <a:spcBef>
                <a:spcPts val="300"/>
              </a:spcBef>
            </a:pPr>
            <a:r>
              <a:rPr lang="fa-IR" sz="1400" dirty="0" smtClean="0">
                <a:ln w="18415" cmpd="sng">
                  <a:solidFill>
                    <a:srgbClr val="FFFFFF"/>
                  </a:solidFill>
                  <a:prstDash val="solid"/>
                </a:ln>
                <a:solidFill>
                  <a:srgbClr val="FFFFFF"/>
                </a:solidFill>
                <a:effectLst>
                  <a:outerShdw blurRad="38100" dist="38100" dir="2700000" algn="tl">
                    <a:srgbClr val="000000">
                      <a:alpha val="43137"/>
                    </a:srgbClr>
                  </a:outerShdw>
                </a:effectLst>
                <a:latin typeface="Courier New" pitchFamily="49" charset="0"/>
                <a:cs typeface="Courier New" pitchFamily="49" charset="0"/>
              </a:rPr>
              <a:t>  </a:t>
            </a:r>
            <a:r>
              <a:rPr lang="en-US" sz="1400" dirty="0" err="1" smtClean="0">
                <a:ln w="18415" cmpd="sng">
                  <a:solidFill>
                    <a:srgbClr val="FFFFFF"/>
                  </a:solidFill>
                  <a:prstDash val="solid"/>
                </a:ln>
                <a:solidFill>
                  <a:srgbClr val="FFFFFF"/>
                </a:solidFill>
                <a:effectLst>
                  <a:outerShdw blurRad="38100" dist="38100" dir="2700000" algn="tl">
                    <a:srgbClr val="000000">
                      <a:alpha val="43137"/>
                    </a:srgbClr>
                  </a:outerShdw>
                </a:effectLst>
                <a:latin typeface="Courier New" pitchFamily="49" charset="0"/>
                <a:cs typeface="Courier New" pitchFamily="49" charset="0"/>
              </a:rPr>
              <a:t>RmDir</a:t>
            </a:r>
            <a:endParaRPr lang="fa-IR" sz="1400" dirty="0" smtClean="0">
              <a:ln w="18415" cmpd="sng">
                <a:solidFill>
                  <a:srgbClr val="FFFFFF"/>
                </a:solidFill>
                <a:prstDash val="solid"/>
              </a:ln>
              <a:solidFill>
                <a:srgbClr val="FFFFFF"/>
              </a:solidFill>
              <a:effectLst>
                <a:outerShdw blurRad="38100" dist="38100" dir="2700000" algn="tl">
                  <a:srgbClr val="000000">
                    <a:alpha val="43137"/>
                  </a:srgbClr>
                </a:outerShdw>
              </a:effectLst>
              <a:latin typeface="Courier New" pitchFamily="49" charset="0"/>
              <a:cs typeface="Courier New" pitchFamily="49" charset="0"/>
            </a:endParaRPr>
          </a:p>
          <a:p>
            <a:pPr lvl="0" algn="just" rtl="1">
              <a:spcBef>
                <a:spcPts val="300"/>
              </a:spcBef>
            </a:pPr>
            <a:r>
              <a:rPr lang="fa-IR" sz="1400" dirty="0" smtClean="0">
                <a:ln w="18415" cmpd="sng">
                  <a:solidFill>
                    <a:srgbClr val="FFFFFF"/>
                  </a:solidFill>
                  <a:prstDash val="solid"/>
                </a:ln>
                <a:solidFill>
                  <a:srgbClr val="FFFFFF"/>
                </a:solidFill>
                <a:effectLst>
                  <a:outerShdw blurRad="38100" dist="38100" dir="2700000" algn="tl">
                    <a:srgbClr val="000000">
                      <a:alpha val="43137"/>
                    </a:srgbClr>
                  </a:outerShdw>
                </a:effectLst>
                <a:latin typeface="Courier New" pitchFamily="49" charset="0"/>
                <a:cs typeface="Courier New" pitchFamily="49" charset="0"/>
              </a:rPr>
              <a:t>  </a:t>
            </a:r>
            <a:r>
              <a:rPr lang="en-US" sz="1400" dirty="0" smtClean="0">
                <a:ln w="18415" cmpd="sng">
                  <a:solidFill>
                    <a:srgbClr val="FFFFFF"/>
                  </a:solidFill>
                  <a:prstDash val="solid"/>
                </a:ln>
                <a:solidFill>
                  <a:srgbClr val="FFFFFF"/>
                </a:solidFill>
                <a:effectLst>
                  <a:outerShdw blurRad="38100" dist="38100" dir="2700000" algn="tl">
                    <a:srgbClr val="000000">
                      <a:alpha val="43137"/>
                    </a:srgbClr>
                  </a:outerShdw>
                </a:effectLst>
                <a:latin typeface="Courier New" pitchFamily="49" charset="0"/>
                <a:cs typeface="Courier New" pitchFamily="49" charset="0"/>
              </a:rPr>
              <a:t>Move</a:t>
            </a:r>
          </a:p>
          <a:p>
            <a:pPr lvl="0" algn="just" rtl="1">
              <a:spcBef>
                <a:spcPts val="300"/>
              </a:spcBef>
            </a:pPr>
            <a:r>
              <a:rPr lang="fa-IR" sz="1400" dirty="0" smtClean="0">
                <a:ln w="18415" cmpd="sng">
                  <a:solidFill>
                    <a:srgbClr val="FFFFFF"/>
                  </a:solidFill>
                  <a:prstDash val="solid"/>
                </a:ln>
                <a:solidFill>
                  <a:srgbClr val="FFFFFF"/>
                </a:solidFill>
                <a:effectLst>
                  <a:outerShdw blurRad="38100" dist="38100" dir="2700000" algn="tl">
                    <a:srgbClr val="000000">
                      <a:alpha val="43137"/>
                    </a:srgbClr>
                  </a:outerShdw>
                </a:effectLst>
                <a:latin typeface="Courier New" pitchFamily="49" charset="0"/>
                <a:cs typeface="Courier New" pitchFamily="49" charset="0"/>
              </a:rPr>
              <a:t>  </a:t>
            </a:r>
            <a:r>
              <a:rPr lang="en-US" sz="1400" dirty="0" smtClean="0">
                <a:ln w="18415" cmpd="sng">
                  <a:solidFill>
                    <a:srgbClr val="FFFFFF"/>
                  </a:solidFill>
                  <a:prstDash val="solid"/>
                </a:ln>
                <a:solidFill>
                  <a:srgbClr val="FFFFFF"/>
                </a:solidFill>
                <a:effectLst>
                  <a:outerShdw blurRad="38100" dist="38100" dir="2700000" algn="tl">
                    <a:srgbClr val="000000">
                      <a:alpha val="43137"/>
                    </a:srgbClr>
                  </a:outerShdw>
                </a:effectLst>
                <a:latin typeface="Courier New" pitchFamily="49" charset="0"/>
                <a:cs typeface="Courier New" pitchFamily="49" charset="0"/>
              </a:rPr>
              <a:t>Dir</a:t>
            </a:r>
          </a:p>
          <a:p>
            <a:pPr lvl="0" algn="just" rtl="1">
              <a:spcBef>
                <a:spcPts val="300"/>
              </a:spcBef>
            </a:pPr>
            <a:r>
              <a:rPr lang="fa-IR"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دستورات کار با داده فایل</a:t>
            </a:r>
            <a:endParaRPr lang="en-US"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endParaRPr>
          </a:p>
          <a:p>
            <a:pPr lvl="0" algn="just" rtl="1">
              <a:spcBef>
                <a:spcPts val="300"/>
              </a:spcBef>
            </a:pPr>
            <a:r>
              <a:rPr lang="fa-IR"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مدیریت خطا در کار با فایل</a:t>
            </a:r>
          </a:p>
          <a:p>
            <a:pPr lvl="0" algn="just" rtl="1">
              <a:spcBef>
                <a:spcPts val="300"/>
              </a:spcBef>
            </a:pPr>
            <a:r>
              <a:rPr lang="fa-IR"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معرفی </a:t>
            </a:r>
            <a:r>
              <a:rPr lang="en-US" sz="12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urier New" pitchFamily="49" charset="0"/>
                <a:cs typeface="Courier New" pitchFamily="49" charset="0"/>
              </a:rPr>
              <a:t>.NET Framework</a:t>
            </a:r>
          </a:p>
          <a:p>
            <a:pPr lvl="0" algn="just" rtl="1">
              <a:spcBef>
                <a:spcPts val="300"/>
              </a:spcBef>
            </a:pPr>
            <a:r>
              <a:rPr lang="fa-IR" sz="12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urier New" pitchFamily="49" charset="0"/>
                <a:cs typeface="B Nazanin" pitchFamily="2" charset="-78"/>
              </a:rPr>
              <a:t>جمع بندی</a:t>
            </a:r>
            <a:endParaRPr lang="fa-IR"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urier New" pitchFamily="49" charset="0"/>
              <a:cs typeface="B Nazanin" pitchFamily="2" charset="-78"/>
            </a:endParaRPr>
          </a:p>
          <a:p>
            <a:pPr algn="just" rtl="1">
              <a:spcBef>
                <a:spcPts val="300"/>
              </a:spcBef>
            </a:pPr>
            <a:r>
              <a:rPr lang="fa-IR" sz="1400" dirty="0" smtClean="0">
                <a:cs typeface="B Nazanin" pitchFamily="2" charset="-78"/>
              </a:rPr>
              <a:t>  </a:t>
            </a:r>
            <a:endParaRPr lang="en-US" sz="1400" dirty="0">
              <a:cs typeface="B Nazanin" pitchFamily="2" charset="-78"/>
            </a:endParaRPr>
          </a:p>
          <a:p>
            <a:pPr marL="0" marR="0" lvl="0" indent="0" algn="just" defTabSz="914400" rtl="1" eaLnBrk="1" fontAlgn="base" latinLnBrk="0" hangingPunct="1">
              <a:spcBef>
                <a:spcPts val="300"/>
              </a:spcBef>
              <a:spcAft>
                <a:spcPct val="0"/>
              </a:spcAft>
              <a:buClrTx/>
              <a:buSzTx/>
              <a:buFont typeface="Arial" charset="0"/>
              <a:buNone/>
              <a:tabLst/>
              <a:defRPr/>
            </a:pPr>
            <a:endParaRPr kumimoji="0" lang="en-US" sz="1400" b="0" i="0" u="none" strike="noStrike" kern="1200" cap="none" spc="0" normalizeH="0" baseline="0" noProof="0" dirty="0" smtClean="0">
              <a:ln>
                <a:noFill/>
              </a:ln>
              <a:solidFill>
                <a:schemeClr val="tx1"/>
              </a:solidFill>
              <a:effectLst/>
              <a:uLnTx/>
              <a:uFillTx/>
              <a:latin typeface="+mn-lt"/>
              <a:ea typeface="+mn-ea"/>
              <a:cs typeface="B Nazanin" pitchFamily="2" charset="-78"/>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8" name="Titre 1"/>
          <p:cNvSpPr>
            <a:spLocks noGrp="1"/>
          </p:cNvSpPr>
          <p:nvPr>
            <p:ph type="title"/>
          </p:nvPr>
        </p:nvSpPr>
        <p:spPr>
          <a:xfrm>
            <a:off x="457200" y="274638"/>
            <a:ext cx="8229600" cy="1143000"/>
          </a:xfrm>
        </p:spPr>
        <p:txBody>
          <a:bodyPr/>
          <a:lstStyle/>
          <a:p>
            <a:pPr algn="r" rtl="1"/>
            <a:r>
              <a:rPr lang="fa-IR"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cs typeface="B Nazanin" pitchFamily="2" charset="-78"/>
              </a:rPr>
              <a:t>دستورات کار با سیستم فایل </a:t>
            </a:r>
            <a:r>
              <a:rPr lang="fa-IR" sz="32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cs typeface="B Nazanin" pitchFamily="2" charset="-78"/>
              </a:rPr>
              <a:t>(ادامه)</a:t>
            </a:r>
            <a:endParaRPr lang="fa-IR"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cs typeface="B Nazanin" pitchFamily="2" charset="-78"/>
            </a:endParaRPr>
          </a:p>
        </p:txBody>
      </p:sp>
      <p:sp>
        <p:nvSpPr>
          <p:cNvPr id="9" name="Espace réservé du contenu 2"/>
          <p:cNvSpPr>
            <a:spLocks noGrp="1"/>
          </p:cNvSpPr>
          <p:nvPr>
            <p:ph idx="1"/>
          </p:nvPr>
        </p:nvSpPr>
        <p:spPr>
          <a:xfrm>
            <a:off x="2071670" y="1357298"/>
            <a:ext cx="6615130" cy="5143515"/>
          </a:xfrm>
        </p:spPr>
        <p:txBody>
          <a:bodyPr/>
          <a:lstStyle/>
          <a:p>
            <a:pPr algn="just">
              <a:buNone/>
            </a:pPr>
            <a:r>
              <a:rPr lang="en-US" sz="2800" dirty="0" err="1" smtClean="0">
                <a:cs typeface="B Nazanin" pitchFamily="2" charset="-78"/>
              </a:rPr>
              <a:t>MkDir</a:t>
            </a:r>
            <a:r>
              <a:rPr lang="en-US" sz="2800" dirty="0" smtClean="0">
                <a:cs typeface="B Nazanin" pitchFamily="2" charset="-78"/>
              </a:rPr>
              <a:t>:</a:t>
            </a:r>
            <a:endParaRPr lang="fa-IR" sz="2800" dirty="0" smtClean="0">
              <a:cs typeface="B Nazanin" pitchFamily="2" charset="-78"/>
            </a:endParaRPr>
          </a:p>
          <a:p>
            <a:pPr marL="0" indent="0" algn="just" rtl="1">
              <a:buNone/>
            </a:pPr>
            <a:r>
              <a:rPr lang="fa-IR" sz="2800" dirty="0" smtClean="0">
                <a:cs typeface="B Nazanin" pitchFamily="2" charset="-78"/>
              </a:rPr>
              <a:t>این دستور یک پوشه می سازد. مثال:</a:t>
            </a:r>
          </a:p>
          <a:p>
            <a:pPr marL="0" indent="0" algn="just">
              <a:buNone/>
            </a:pPr>
            <a:r>
              <a:rPr lang="en-US" sz="2800" dirty="0" err="1" smtClean="0">
                <a:cs typeface="B Nazanin" pitchFamily="2" charset="-78"/>
              </a:rPr>
              <a:t>MkDir</a:t>
            </a:r>
            <a:r>
              <a:rPr lang="en-US" sz="2800" dirty="0" smtClean="0">
                <a:cs typeface="B Nazanin" pitchFamily="2" charset="-78"/>
              </a:rPr>
              <a:t> “C:\folder1”</a:t>
            </a:r>
          </a:p>
          <a:p>
            <a:pPr marL="0" indent="0" algn="just">
              <a:buNone/>
            </a:pPr>
            <a:r>
              <a:rPr lang="en-US" sz="2800" dirty="0" err="1" smtClean="0">
                <a:cs typeface="B Nazanin" pitchFamily="2" charset="-78"/>
              </a:rPr>
              <a:t>MkDir</a:t>
            </a:r>
            <a:r>
              <a:rPr lang="en-US" sz="2800" dirty="0" smtClean="0">
                <a:cs typeface="B Nazanin" pitchFamily="2" charset="-78"/>
              </a:rPr>
              <a:t> “</a:t>
            </a:r>
            <a:r>
              <a:rPr lang="en-US" sz="2800" dirty="0" err="1" smtClean="0">
                <a:cs typeface="B Nazanin" pitchFamily="2" charset="-78"/>
              </a:rPr>
              <a:t>currentFolder</a:t>
            </a:r>
            <a:r>
              <a:rPr lang="en-US" sz="2800" dirty="0" smtClean="0">
                <a:cs typeface="B Nazanin" pitchFamily="2" charset="-78"/>
              </a:rPr>
              <a:t>”</a:t>
            </a:r>
          </a:p>
          <a:p>
            <a:pPr marL="0" indent="0" algn="just" rtl="1">
              <a:buNone/>
            </a:pPr>
            <a:endParaRPr lang="en-US" sz="2800" dirty="0" smtClean="0">
              <a:cs typeface="B Nazanin" pitchFamily="2" charset="-78"/>
            </a:endParaRPr>
          </a:p>
          <a:p>
            <a:pPr marL="0" indent="0" algn="just" rtl="1">
              <a:buNone/>
            </a:pPr>
            <a:r>
              <a:rPr lang="fa-IR" sz="2800" dirty="0" smtClean="0">
                <a:cs typeface="B Nazanin" pitchFamily="2" charset="-78"/>
              </a:rPr>
              <a:t>خط اول پوشه ای در ریشه درایو </a:t>
            </a:r>
            <a:r>
              <a:rPr lang="en-US" sz="2800" dirty="0" smtClean="0">
                <a:cs typeface="B Nazanin" pitchFamily="2" charset="-78"/>
              </a:rPr>
              <a:t>C</a:t>
            </a:r>
            <a:r>
              <a:rPr lang="fa-IR" sz="2800" dirty="0" smtClean="0">
                <a:cs typeface="B Nazanin" pitchFamily="2" charset="-78"/>
              </a:rPr>
              <a:t> به نام </a:t>
            </a:r>
            <a:r>
              <a:rPr lang="en-US" sz="2800" dirty="0" smtClean="0">
                <a:cs typeface="B Nazanin" pitchFamily="2" charset="-78"/>
              </a:rPr>
              <a:t>folder1</a:t>
            </a:r>
            <a:r>
              <a:rPr lang="fa-IR" sz="2800" dirty="0" smtClean="0">
                <a:cs typeface="B Nazanin" pitchFamily="2" charset="-78"/>
              </a:rPr>
              <a:t> ساخته و خط دوم یک پوشه به نام </a:t>
            </a:r>
            <a:r>
              <a:rPr lang="en-US" sz="2800" dirty="0" err="1" smtClean="0">
                <a:cs typeface="B Nazanin" pitchFamily="2" charset="-78"/>
              </a:rPr>
              <a:t>currentFolder</a:t>
            </a:r>
            <a:r>
              <a:rPr lang="en-US" sz="2800" dirty="0" smtClean="0">
                <a:cs typeface="B Nazanin" pitchFamily="2" charset="-78"/>
              </a:rPr>
              <a:t> </a:t>
            </a:r>
            <a:r>
              <a:rPr lang="fa-IR" sz="2800" dirty="0" smtClean="0">
                <a:cs typeface="B Nazanin" pitchFamily="2" charset="-78"/>
              </a:rPr>
              <a:t> در پوشه جاری می سازد.</a:t>
            </a:r>
          </a:p>
          <a:p>
            <a:pPr marL="0" indent="0" algn="just" rtl="1">
              <a:buNone/>
            </a:pPr>
            <a:r>
              <a:rPr lang="fa-IR" sz="2800" dirty="0" smtClean="0">
                <a:cs typeface="B Nazanin" pitchFamily="2" charset="-78"/>
              </a:rPr>
              <a:t>* دقت کنید که این دستور تنها یک پوشه می سازد. اگر مسیر ورودی آن وجود نداشته باشد خطا تولید می شود.</a:t>
            </a:r>
          </a:p>
          <a:p>
            <a:pPr algn="just" rtl="1">
              <a:buNone/>
            </a:pPr>
            <a:endParaRPr lang="fr-CA" sz="2800" dirty="0" smtClean="0">
              <a:cs typeface="B Nazanin" pitchFamily="2" charset="-78"/>
            </a:endParaRPr>
          </a:p>
          <a:p>
            <a:pPr algn="just">
              <a:buNone/>
            </a:pPr>
            <a:endParaRPr lang="fr-CA" sz="2800" dirty="0" smtClean="0">
              <a:cs typeface="B Nazanin" pitchFamily="2" charset="-78"/>
            </a:endParaRPr>
          </a:p>
        </p:txBody>
      </p:sp>
      <p:sp>
        <p:nvSpPr>
          <p:cNvPr id="4" name="Espace réservé du contenu 2"/>
          <p:cNvSpPr txBox="1">
            <a:spLocks/>
          </p:cNvSpPr>
          <p:nvPr/>
        </p:nvSpPr>
        <p:spPr bwMode="auto">
          <a:xfrm>
            <a:off x="0" y="142852"/>
            <a:ext cx="1857356" cy="650085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1" eaLnBrk="1" fontAlgn="base" latinLnBrk="0" hangingPunct="1">
              <a:spcBef>
                <a:spcPts val="300"/>
              </a:spcBef>
              <a:spcAft>
                <a:spcPct val="0"/>
              </a:spcAft>
              <a:buClrTx/>
              <a:buSzTx/>
              <a:buFont typeface="Arial" charset="0"/>
              <a:buNone/>
              <a:tabLst/>
              <a:defRPr/>
            </a:pPr>
            <a:r>
              <a:rPr lang="fa-IR" sz="1400"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cs typeface="B Nazanin" pitchFamily="2" charset="-78"/>
              </a:rPr>
              <a:t>مطالب مطرحی</a:t>
            </a:r>
          </a:p>
          <a:p>
            <a:pPr marL="0" marR="0" lvl="0" indent="0" algn="just" defTabSz="914400" rtl="1" eaLnBrk="1" fontAlgn="base" latinLnBrk="0" hangingPunct="1">
              <a:spcBef>
                <a:spcPts val="300"/>
              </a:spcBef>
              <a:spcAft>
                <a:spcPct val="0"/>
              </a:spcAft>
              <a:buClrTx/>
              <a:buSzTx/>
              <a:buFont typeface="Arial" charset="0"/>
              <a:buNone/>
              <a:tabLst/>
              <a:defRPr/>
            </a:pPr>
            <a:r>
              <a:rPr kumimoji="0" lang="fa-IR" sz="1400" i="0" u="none" strike="noStrike" kern="1200" normalizeH="0" baseline="0" noProof="0" dirty="0" smtClean="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mn-lt"/>
                <a:ea typeface="+mn-ea"/>
                <a:cs typeface="B Nazanin" pitchFamily="2" charset="-78"/>
              </a:rPr>
              <a:t>ویژوال بیسیک چیست؟</a:t>
            </a:r>
          </a:p>
          <a:p>
            <a:pPr lvl="0" algn="just" rtl="1">
              <a:spcBef>
                <a:spcPts val="300"/>
              </a:spcBef>
            </a:pPr>
            <a:r>
              <a:rPr lang="fa-IR"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دستورات کار با سیستم فایل</a:t>
            </a:r>
          </a:p>
          <a:p>
            <a:pPr lvl="0" algn="just" rtl="1">
              <a:spcBef>
                <a:spcPts val="300"/>
              </a:spcBef>
            </a:pPr>
            <a:r>
              <a:rPr lang="fa-IR" sz="1400" dirty="0" smtClean="0">
                <a:ln w="18415" cmpd="sng">
                  <a:solidFill>
                    <a:srgbClr val="FFFFFF"/>
                  </a:solidFill>
                  <a:prstDash val="solid"/>
                </a:ln>
                <a:solidFill>
                  <a:srgbClr val="FFFFFF"/>
                </a:solidFill>
                <a:effectLst>
                  <a:outerShdw blurRad="38100" dist="38100" dir="2700000" algn="tl">
                    <a:srgbClr val="000000">
                      <a:alpha val="43137"/>
                    </a:srgbClr>
                  </a:outerShdw>
                </a:effectLst>
                <a:latin typeface="Courier New" pitchFamily="49" charset="0"/>
                <a:cs typeface="Courier New" pitchFamily="49" charset="0"/>
              </a:rPr>
              <a:t>  </a:t>
            </a:r>
            <a:r>
              <a:rPr lang="en-US" sz="1400" dirty="0" err="1" smtClean="0">
                <a:ln w="18415" cmpd="sng">
                  <a:solidFill>
                    <a:srgbClr val="FFFFFF"/>
                  </a:solidFill>
                  <a:prstDash val="solid"/>
                </a:ln>
                <a:solidFill>
                  <a:srgbClr val="FFFFFF"/>
                </a:solidFill>
                <a:effectLst>
                  <a:outerShdw blurRad="38100" dist="38100" dir="2700000" algn="tl">
                    <a:srgbClr val="000000">
                      <a:alpha val="43137"/>
                    </a:srgbClr>
                  </a:outerShdw>
                </a:effectLst>
                <a:latin typeface="Courier New" pitchFamily="49" charset="0"/>
                <a:cs typeface="Courier New" pitchFamily="49" charset="0"/>
              </a:rPr>
              <a:t>ChDrive</a:t>
            </a:r>
            <a:endParaRPr lang="en-US" sz="1400" dirty="0" smtClean="0">
              <a:ln w="18415" cmpd="sng">
                <a:solidFill>
                  <a:srgbClr val="FFFFFF"/>
                </a:solidFill>
                <a:prstDash val="solid"/>
              </a:ln>
              <a:solidFill>
                <a:srgbClr val="FFFFFF"/>
              </a:solidFill>
              <a:effectLst>
                <a:outerShdw blurRad="38100" dist="38100" dir="2700000" algn="tl">
                  <a:srgbClr val="000000">
                    <a:alpha val="43137"/>
                  </a:srgbClr>
                </a:outerShdw>
              </a:effectLst>
              <a:latin typeface="Courier New" pitchFamily="49" charset="0"/>
              <a:cs typeface="Courier New" pitchFamily="49" charset="0"/>
            </a:endParaRPr>
          </a:p>
          <a:p>
            <a:pPr lvl="0" algn="just" rtl="1">
              <a:spcBef>
                <a:spcPts val="300"/>
              </a:spcBef>
            </a:pPr>
            <a:r>
              <a:rPr lang="en-US" sz="1400" dirty="0" smtClean="0">
                <a:ln w="18415" cmpd="sng">
                  <a:solidFill>
                    <a:srgbClr val="FFFFFF"/>
                  </a:solidFill>
                  <a:prstDash val="solid"/>
                </a:ln>
                <a:solidFill>
                  <a:srgbClr val="FFFFFF"/>
                </a:solidFill>
                <a:effectLst>
                  <a:outerShdw blurRad="38100" dist="38100" dir="2700000" algn="tl">
                    <a:srgbClr val="000000">
                      <a:alpha val="43137"/>
                    </a:srgbClr>
                  </a:outerShdw>
                </a:effectLst>
                <a:latin typeface="Courier New" pitchFamily="49" charset="0"/>
                <a:cs typeface="Courier New" pitchFamily="49" charset="0"/>
              </a:rPr>
              <a:t> </a:t>
            </a:r>
            <a:r>
              <a:rPr lang="fa-IR" sz="1400" dirty="0" smtClean="0">
                <a:ln w="18415" cmpd="sng">
                  <a:solidFill>
                    <a:srgbClr val="FFFFFF"/>
                  </a:solidFill>
                  <a:prstDash val="solid"/>
                </a:ln>
                <a:solidFill>
                  <a:srgbClr val="FFFFFF"/>
                </a:solidFill>
                <a:effectLst>
                  <a:outerShdw blurRad="38100" dist="38100" dir="2700000" algn="tl">
                    <a:srgbClr val="000000">
                      <a:alpha val="43137"/>
                    </a:srgbClr>
                  </a:outerShdw>
                </a:effectLst>
                <a:latin typeface="Courier New" pitchFamily="49" charset="0"/>
                <a:cs typeface="Courier New" pitchFamily="49" charset="0"/>
              </a:rPr>
              <a:t> </a:t>
            </a:r>
            <a:r>
              <a:rPr lang="en-US" sz="1400" dirty="0" err="1" smtClean="0">
                <a:ln w="18415" cmpd="sng">
                  <a:solidFill>
                    <a:srgbClr val="FFFFFF"/>
                  </a:solidFill>
                  <a:prstDash val="solid"/>
                </a:ln>
                <a:solidFill>
                  <a:srgbClr val="FFFFFF"/>
                </a:solidFill>
                <a:effectLst>
                  <a:outerShdw blurRad="38100" dist="38100" dir="2700000" algn="tl">
                    <a:srgbClr val="000000">
                      <a:alpha val="43137"/>
                    </a:srgbClr>
                  </a:outerShdw>
                </a:effectLst>
                <a:latin typeface="Courier New" pitchFamily="49" charset="0"/>
                <a:cs typeface="Courier New" pitchFamily="49" charset="0"/>
              </a:rPr>
              <a:t>ChDir</a:t>
            </a:r>
            <a:endParaRPr lang="en-US" sz="1400" dirty="0" smtClean="0">
              <a:ln w="18415" cmpd="sng">
                <a:solidFill>
                  <a:srgbClr val="FFFFFF"/>
                </a:solidFill>
                <a:prstDash val="solid"/>
              </a:ln>
              <a:solidFill>
                <a:srgbClr val="FFFFFF"/>
              </a:solidFill>
              <a:effectLst>
                <a:outerShdw blurRad="38100" dist="38100" dir="2700000" algn="tl">
                  <a:srgbClr val="000000">
                    <a:alpha val="43137"/>
                  </a:srgbClr>
                </a:outerShdw>
              </a:effectLst>
              <a:latin typeface="Courier New" pitchFamily="49" charset="0"/>
              <a:cs typeface="Courier New" pitchFamily="49" charset="0"/>
            </a:endParaRPr>
          </a:p>
          <a:p>
            <a:pPr lvl="0" algn="just" rtl="1">
              <a:spcBef>
                <a:spcPts val="300"/>
              </a:spcBef>
            </a:pPr>
            <a:r>
              <a:rPr lang="fa-IR" sz="1400" dirty="0" smtClean="0">
                <a:ln w="18415" cmpd="sng">
                  <a:solidFill>
                    <a:srgbClr val="FFFFFF"/>
                  </a:solidFill>
                  <a:prstDash val="solid"/>
                </a:ln>
                <a:solidFill>
                  <a:srgbClr val="FFFFFF"/>
                </a:solidFill>
                <a:effectLst>
                  <a:outerShdw blurRad="38100" dist="38100" dir="2700000" algn="tl">
                    <a:srgbClr val="000000">
                      <a:alpha val="43137"/>
                    </a:srgbClr>
                  </a:outerShdw>
                </a:effectLst>
                <a:latin typeface="Courier New" pitchFamily="49" charset="0"/>
                <a:cs typeface="Courier New" pitchFamily="49" charset="0"/>
              </a:rPr>
              <a:t>  </a:t>
            </a:r>
            <a:r>
              <a:rPr lang="en-US" sz="1400" dirty="0" err="1" smtClean="0">
                <a:ln w="18415" cmpd="sng">
                  <a:solidFill>
                    <a:srgbClr val="FFFFFF"/>
                  </a:solidFill>
                  <a:prstDash val="solid"/>
                </a:ln>
                <a:solidFill>
                  <a:srgbClr val="FFFFFF"/>
                </a:solidFill>
                <a:effectLst>
                  <a:outerShdw blurRad="38100" dist="38100" dir="2700000" algn="tl">
                    <a:srgbClr val="000000">
                      <a:alpha val="43137"/>
                    </a:srgbClr>
                  </a:outerShdw>
                </a:effectLst>
                <a:latin typeface="Courier New" pitchFamily="49" charset="0"/>
                <a:cs typeface="Courier New" pitchFamily="49" charset="0"/>
              </a:rPr>
              <a:t>FileCopy</a:t>
            </a:r>
            <a:endParaRPr lang="en-US" sz="1400" dirty="0" smtClean="0">
              <a:ln w="18415" cmpd="sng">
                <a:solidFill>
                  <a:srgbClr val="FFFFFF"/>
                </a:solidFill>
                <a:prstDash val="solid"/>
              </a:ln>
              <a:solidFill>
                <a:srgbClr val="FFFFFF"/>
              </a:solidFill>
              <a:effectLst>
                <a:outerShdw blurRad="38100" dist="38100" dir="2700000" algn="tl">
                  <a:srgbClr val="000000">
                    <a:alpha val="43137"/>
                  </a:srgbClr>
                </a:outerShdw>
              </a:effectLst>
              <a:latin typeface="Courier New" pitchFamily="49" charset="0"/>
              <a:cs typeface="Courier New" pitchFamily="49" charset="0"/>
            </a:endParaRPr>
          </a:p>
          <a:p>
            <a:pPr lvl="0" algn="just" rtl="1">
              <a:spcBef>
                <a:spcPts val="300"/>
              </a:spcBef>
            </a:pPr>
            <a:r>
              <a:rPr lang="fa-IR" sz="1400" dirty="0" smtClean="0">
                <a:ln w="18415" cmpd="sng">
                  <a:solidFill>
                    <a:srgbClr val="FFFFFF"/>
                  </a:solidFill>
                  <a:prstDash val="solid"/>
                </a:ln>
                <a:solidFill>
                  <a:srgbClr val="FFFFFF"/>
                </a:solidFill>
                <a:effectLst>
                  <a:outerShdw blurRad="38100" dist="38100" dir="2700000" algn="tl">
                    <a:srgbClr val="000000">
                      <a:alpha val="43137"/>
                    </a:srgbClr>
                  </a:outerShdw>
                </a:effectLst>
                <a:latin typeface="Courier New" pitchFamily="49" charset="0"/>
                <a:cs typeface="Courier New" pitchFamily="49" charset="0"/>
              </a:rPr>
              <a:t>  </a:t>
            </a:r>
            <a:r>
              <a:rPr lang="en-US" sz="1400" dirty="0" smtClean="0">
                <a:ln w="18415" cmpd="sng">
                  <a:solidFill>
                    <a:srgbClr val="FFFFFF"/>
                  </a:solidFill>
                  <a:prstDash val="solid"/>
                </a:ln>
                <a:solidFill>
                  <a:srgbClr val="FFFFFF"/>
                </a:solidFill>
                <a:effectLst>
                  <a:outerShdw blurRad="38100" dist="38100" dir="2700000" algn="tl">
                    <a:srgbClr val="000000">
                      <a:alpha val="43137"/>
                    </a:srgbClr>
                  </a:outerShdw>
                </a:effectLst>
                <a:latin typeface="Courier New" pitchFamily="49" charset="0"/>
                <a:cs typeface="Courier New" pitchFamily="49" charset="0"/>
              </a:rPr>
              <a:t>Kill</a:t>
            </a:r>
            <a:endParaRPr lang="fa-IR" sz="1400" dirty="0" smtClean="0">
              <a:ln w="18415" cmpd="sng">
                <a:solidFill>
                  <a:srgbClr val="FFFFFF"/>
                </a:solidFill>
                <a:prstDash val="solid"/>
              </a:ln>
              <a:solidFill>
                <a:srgbClr val="FFFFFF"/>
              </a:solidFill>
              <a:effectLst>
                <a:outerShdw blurRad="38100" dist="38100" dir="2700000" algn="tl">
                  <a:srgbClr val="000000">
                    <a:alpha val="43137"/>
                  </a:srgbClr>
                </a:outerShdw>
              </a:effectLst>
              <a:latin typeface="Courier New" pitchFamily="49" charset="0"/>
              <a:cs typeface="Courier New" pitchFamily="49" charset="0"/>
            </a:endParaRPr>
          </a:p>
          <a:p>
            <a:pPr lvl="0" algn="just" rtl="1">
              <a:spcBef>
                <a:spcPts val="300"/>
              </a:spcBef>
            </a:pPr>
            <a:r>
              <a:rPr lang="fa-IR" sz="1400" dirty="0" smtClean="0">
                <a:ln w="18415" cmpd="sng">
                  <a:solidFill>
                    <a:srgbClr val="FFFFFF"/>
                  </a:solidFill>
                  <a:prstDash val="solid"/>
                </a:ln>
                <a:solidFill>
                  <a:srgbClr val="FFFFFF"/>
                </a:solidFill>
                <a:effectLst>
                  <a:outerShdw blurRad="38100" dist="38100" dir="2700000" algn="tl">
                    <a:srgbClr val="000000">
                      <a:alpha val="43137"/>
                    </a:srgbClr>
                  </a:outerShdw>
                </a:effectLst>
                <a:latin typeface="Courier New" pitchFamily="49" charset="0"/>
                <a:cs typeface="Courier New" pitchFamily="49" charset="0"/>
              </a:rPr>
              <a:t>  </a:t>
            </a:r>
            <a:r>
              <a:rPr lang="en-US" sz="1400" u="sng" dirty="0" err="1" smtClean="0">
                <a:ln w="18415" cmpd="sng">
                  <a:solidFill>
                    <a:srgbClr val="FFFFFF"/>
                  </a:solidFill>
                  <a:prstDash val="solid"/>
                </a:ln>
                <a:solidFill>
                  <a:srgbClr val="FFFFFF"/>
                </a:solidFill>
                <a:effectLst>
                  <a:outerShdw blurRad="38100" dist="38100" dir="2700000" algn="tl">
                    <a:srgbClr val="000000">
                      <a:alpha val="43137"/>
                    </a:srgbClr>
                  </a:outerShdw>
                </a:effectLst>
                <a:latin typeface="Courier New" pitchFamily="49" charset="0"/>
                <a:cs typeface="Courier New" pitchFamily="49" charset="0"/>
              </a:rPr>
              <a:t>MkDir</a:t>
            </a:r>
            <a:endParaRPr lang="en-US" sz="1400" u="sng" dirty="0" smtClean="0">
              <a:ln w="18415" cmpd="sng">
                <a:solidFill>
                  <a:srgbClr val="FFFFFF"/>
                </a:solidFill>
                <a:prstDash val="solid"/>
              </a:ln>
              <a:solidFill>
                <a:srgbClr val="FFFFFF"/>
              </a:solidFill>
              <a:effectLst>
                <a:outerShdw blurRad="38100" dist="38100" dir="2700000" algn="tl">
                  <a:srgbClr val="000000">
                    <a:alpha val="43137"/>
                  </a:srgbClr>
                </a:outerShdw>
              </a:effectLst>
              <a:latin typeface="Courier New" pitchFamily="49" charset="0"/>
              <a:cs typeface="Courier New" pitchFamily="49" charset="0"/>
            </a:endParaRPr>
          </a:p>
          <a:p>
            <a:pPr lvl="0" algn="just" rtl="1">
              <a:spcBef>
                <a:spcPts val="300"/>
              </a:spcBef>
            </a:pPr>
            <a:r>
              <a:rPr lang="fa-IR" sz="1400" dirty="0" smtClean="0">
                <a:ln w="18415" cmpd="sng">
                  <a:solidFill>
                    <a:srgbClr val="FFFFFF"/>
                  </a:solidFill>
                  <a:prstDash val="solid"/>
                </a:ln>
                <a:solidFill>
                  <a:srgbClr val="FFFFFF"/>
                </a:solidFill>
                <a:effectLst>
                  <a:outerShdw blurRad="38100" dist="38100" dir="2700000" algn="tl">
                    <a:srgbClr val="000000">
                      <a:alpha val="43137"/>
                    </a:srgbClr>
                  </a:outerShdw>
                </a:effectLst>
                <a:latin typeface="Courier New" pitchFamily="49" charset="0"/>
                <a:cs typeface="Courier New" pitchFamily="49" charset="0"/>
              </a:rPr>
              <a:t>  </a:t>
            </a:r>
            <a:r>
              <a:rPr lang="en-US" sz="1400" dirty="0" err="1" smtClean="0">
                <a:ln w="18415" cmpd="sng">
                  <a:solidFill>
                    <a:srgbClr val="FFFFFF"/>
                  </a:solidFill>
                  <a:prstDash val="solid"/>
                </a:ln>
                <a:solidFill>
                  <a:srgbClr val="FFFFFF"/>
                </a:solidFill>
                <a:effectLst>
                  <a:outerShdw blurRad="38100" dist="38100" dir="2700000" algn="tl">
                    <a:srgbClr val="000000">
                      <a:alpha val="43137"/>
                    </a:srgbClr>
                  </a:outerShdw>
                </a:effectLst>
                <a:latin typeface="Courier New" pitchFamily="49" charset="0"/>
                <a:cs typeface="Courier New" pitchFamily="49" charset="0"/>
              </a:rPr>
              <a:t>RmDir</a:t>
            </a:r>
            <a:endParaRPr lang="fa-IR" sz="1400" dirty="0" smtClean="0">
              <a:ln w="18415" cmpd="sng">
                <a:solidFill>
                  <a:srgbClr val="FFFFFF"/>
                </a:solidFill>
                <a:prstDash val="solid"/>
              </a:ln>
              <a:solidFill>
                <a:srgbClr val="FFFFFF"/>
              </a:solidFill>
              <a:effectLst>
                <a:outerShdw blurRad="38100" dist="38100" dir="2700000" algn="tl">
                  <a:srgbClr val="000000">
                    <a:alpha val="43137"/>
                  </a:srgbClr>
                </a:outerShdw>
              </a:effectLst>
              <a:latin typeface="Courier New" pitchFamily="49" charset="0"/>
              <a:cs typeface="Courier New" pitchFamily="49" charset="0"/>
            </a:endParaRPr>
          </a:p>
          <a:p>
            <a:pPr lvl="0" algn="just" rtl="1">
              <a:spcBef>
                <a:spcPts val="300"/>
              </a:spcBef>
            </a:pPr>
            <a:r>
              <a:rPr lang="fa-IR" sz="1400" dirty="0" smtClean="0">
                <a:ln w="18415" cmpd="sng">
                  <a:solidFill>
                    <a:srgbClr val="FFFFFF"/>
                  </a:solidFill>
                  <a:prstDash val="solid"/>
                </a:ln>
                <a:solidFill>
                  <a:srgbClr val="FFFFFF"/>
                </a:solidFill>
                <a:effectLst>
                  <a:outerShdw blurRad="38100" dist="38100" dir="2700000" algn="tl">
                    <a:srgbClr val="000000">
                      <a:alpha val="43137"/>
                    </a:srgbClr>
                  </a:outerShdw>
                </a:effectLst>
                <a:latin typeface="Courier New" pitchFamily="49" charset="0"/>
                <a:cs typeface="Courier New" pitchFamily="49" charset="0"/>
              </a:rPr>
              <a:t>  </a:t>
            </a:r>
            <a:r>
              <a:rPr lang="en-US" sz="1400" dirty="0" smtClean="0">
                <a:ln w="18415" cmpd="sng">
                  <a:solidFill>
                    <a:srgbClr val="FFFFFF"/>
                  </a:solidFill>
                  <a:prstDash val="solid"/>
                </a:ln>
                <a:solidFill>
                  <a:srgbClr val="FFFFFF"/>
                </a:solidFill>
                <a:effectLst>
                  <a:outerShdw blurRad="38100" dist="38100" dir="2700000" algn="tl">
                    <a:srgbClr val="000000">
                      <a:alpha val="43137"/>
                    </a:srgbClr>
                  </a:outerShdw>
                </a:effectLst>
                <a:latin typeface="Courier New" pitchFamily="49" charset="0"/>
                <a:cs typeface="Courier New" pitchFamily="49" charset="0"/>
              </a:rPr>
              <a:t>Move</a:t>
            </a:r>
          </a:p>
          <a:p>
            <a:pPr lvl="0" algn="just" rtl="1">
              <a:spcBef>
                <a:spcPts val="300"/>
              </a:spcBef>
            </a:pPr>
            <a:r>
              <a:rPr lang="fa-IR" sz="1400" dirty="0" smtClean="0">
                <a:ln w="18415" cmpd="sng">
                  <a:solidFill>
                    <a:srgbClr val="FFFFFF"/>
                  </a:solidFill>
                  <a:prstDash val="solid"/>
                </a:ln>
                <a:solidFill>
                  <a:srgbClr val="FFFFFF"/>
                </a:solidFill>
                <a:effectLst>
                  <a:outerShdw blurRad="38100" dist="38100" dir="2700000" algn="tl">
                    <a:srgbClr val="000000">
                      <a:alpha val="43137"/>
                    </a:srgbClr>
                  </a:outerShdw>
                </a:effectLst>
                <a:latin typeface="Courier New" pitchFamily="49" charset="0"/>
                <a:cs typeface="Courier New" pitchFamily="49" charset="0"/>
              </a:rPr>
              <a:t>  </a:t>
            </a:r>
            <a:r>
              <a:rPr lang="en-US" sz="1400" dirty="0" smtClean="0">
                <a:ln w="18415" cmpd="sng">
                  <a:solidFill>
                    <a:srgbClr val="FFFFFF"/>
                  </a:solidFill>
                  <a:prstDash val="solid"/>
                </a:ln>
                <a:solidFill>
                  <a:srgbClr val="FFFFFF"/>
                </a:solidFill>
                <a:effectLst>
                  <a:outerShdw blurRad="38100" dist="38100" dir="2700000" algn="tl">
                    <a:srgbClr val="000000">
                      <a:alpha val="43137"/>
                    </a:srgbClr>
                  </a:outerShdw>
                </a:effectLst>
                <a:latin typeface="Courier New" pitchFamily="49" charset="0"/>
                <a:cs typeface="Courier New" pitchFamily="49" charset="0"/>
              </a:rPr>
              <a:t>Dir</a:t>
            </a:r>
          </a:p>
          <a:p>
            <a:pPr lvl="0" algn="just" rtl="1">
              <a:spcBef>
                <a:spcPts val="300"/>
              </a:spcBef>
            </a:pPr>
            <a:r>
              <a:rPr lang="fa-IR"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دستورات کار با داده فایل</a:t>
            </a:r>
            <a:endParaRPr lang="en-US"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endParaRPr>
          </a:p>
          <a:p>
            <a:pPr lvl="0" algn="just" rtl="1">
              <a:spcBef>
                <a:spcPts val="300"/>
              </a:spcBef>
            </a:pPr>
            <a:r>
              <a:rPr lang="fa-IR"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مدیریت خطا در کار با فایل</a:t>
            </a:r>
          </a:p>
          <a:p>
            <a:pPr lvl="0" algn="just" rtl="1">
              <a:spcBef>
                <a:spcPts val="300"/>
              </a:spcBef>
            </a:pPr>
            <a:r>
              <a:rPr lang="fa-IR"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معرفی </a:t>
            </a:r>
            <a:r>
              <a:rPr lang="en-US" sz="12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urier New" pitchFamily="49" charset="0"/>
                <a:cs typeface="Courier New" pitchFamily="49" charset="0"/>
              </a:rPr>
              <a:t>.NET Framework</a:t>
            </a:r>
          </a:p>
          <a:p>
            <a:pPr lvl="0" algn="just" rtl="1">
              <a:spcBef>
                <a:spcPts val="300"/>
              </a:spcBef>
            </a:pPr>
            <a:r>
              <a:rPr lang="fa-IR" sz="12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urier New" pitchFamily="49" charset="0"/>
                <a:cs typeface="B Nazanin" pitchFamily="2" charset="-78"/>
              </a:rPr>
              <a:t>جمع بندی</a:t>
            </a:r>
            <a:endParaRPr lang="fa-IR"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urier New" pitchFamily="49" charset="0"/>
              <a:cs typeface="B Nazanin" pitchFamily="2" charset="-78"/>
            </a:endParaRPr>
          </a:p>
          <a:p>
            <a:pPr algn="just" rtl="1">
              <a:spcBef>
                <a:spcPts val="300"/>
              </a:spcBef>
            </a:pPr>
            <a:r>
              <a:rPr lang="fa-IR" sz="1400" dirty="0" smtClean="0">
                <a:cs typeface="B Nazanin" pitchFamily="2" charset="-78"/>
              </a:rPr>
              <a:t>  </a:t>
            </a:r>
            <a:endParaRPr lang="en-US" sz="1400" dirty="0">
              <a:cs typeface="B Nazanin" pitchFamily="2" charset="-78"/>
            </a:endParaRPr>
          </a:p>
          <a:p>
            <a:pPr marL="0" marR="0" lvl="0" indent="0" algn="just" defTabSz="914400" rtl="1" eaLnBrk="1" fontAlgn="base" latinLnBrk="0" hangingPunct="1">
              <a:spcBef>
                <a:spcPts val="300"/>
              </a:spcBef>
              <a:spcAft>
                <a:spcPct val="0"/>
              </a:spcAft>
              <a:buClrTx/>
              <a:buSzTx/>
              <a:buFont typeface="Arial" charset="0"/>
              <a:buNone/>
              <a:tabLst/>
              <a:defRPr/>
            </a:pPr>
            <a:endParaRPr kumimoji="0" lang="en-US" sz="1400" b="0" i="0" u="none" strike="noStrike" kern="1200" cap="none" spc="0" normalizeH="0" baseline="0" noProof="0" dirty="0" smtClean="0">
              <a:ln>
                <a:noFill/>
              </a:ln>
              <a:solidFill>
                <a:schemeClr val="tx1"/>
              </a:solidFill>
              <a:effectLst/>
              <a:uLnTx/>
              <a:uFillTx/>
              <a:latin typeface="+mn-lt"/>
              <a:ea typeface="+mn-ea"/>
              <a:cs typeface="B Nazanin" pitchFamily="2" charset="-78"/>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8" name="Titre 1"/>
          <p:cNvSpPr>
            <a:spLocks noGrp="1"/>
          </p:cNvSpPr>
          <p:nvPr>
            <p:ph type="title"/>
          </p:nvPr>
        </p:nvSpPr>
        <p:spPr>
          <a:xfrm>
            <a:off x="457200" y="274638"/>
            <a:ext cx="8229600" cy="1143000"/>
          </a:xfrm>
        </p:spPr>
        <p:txBody>
          <a:bodyPr/>
          <a:lstStyle/>
          <a:p>
            <a:pPr algn="r" rtl="1"/>
            <a:r>
              <a:rPr lang="fa-IR"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cs typeface="B Nazanin" pitchFamily="2" charset="-78"/>
              </a:rPr>
              <a:t>دستورات کار با سیستم فایل </a:t>
            </a:r>
            <a:r>
              <a:rPr lang="fa-IR" sz="32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cs typeface="B Nazanin" pitchFamily="2" charset="-78"/>
              </a:rPr>
              <a:t>(ادامه)</a:t>
            </a:r>
            <a:endParaRPr lang="fa-IR"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cs typeface="B Nazanin" pitchFamily="2" charset="-78"/>
            </a:endParaRPr>
          </a:p>
        </p:txBody>
      </p:sp>
      <p:sp>
        <p:nvSpPr>
          <p:cNvPr id="9" name="Espace réservé du contenu 2"/>
          <p:cNvSpPr>
            <a:spLocks noGrp="1"/>
          </p:cNvSpPr>
          <p:nvPr>
            <p:ph idx="1"/>
          </p:nvPr>
        </p:nvSpPr>
        <p:spPr>
          <a:xfrm>
            <a:off x="2071670" y="1357298"/>
            <a:ext cx="6615130" cy="5143515"/>
          </a:xfrm>
        </p:spPr>
        <p:txBody>
          <a:bodyPr/>
          <a:lstStyle/>
          <a:p>
            <a:pPr algn="just">
              <a:buNone/>
            </a:pPr>
            <a:r>
              <a:rPr lang="en-US" sz="2800" dirty="0" err="1" smtClean="0">
                <a:cs typeface="B Nazanin" pitchFamily="2" charset="-78"/>
              </a:rPr>
              <a:t>RmDir</a:t>
            </a:r>
            <a:r>
              <a:rPr lang="en-US" sz="2800" dirty="0" smtClean="0">
                <a:cs typeface="B Nazanin" pitchFamily="2" charset="-78"/>
              </a:rPr>
              <a:t>:</a:t>
            </a:r>
            <a:endParaRPr lang="fa-IR" sz="2800" dirty="0" smtClean="0">
              <a:cs typeface="B Nazanin" pitchFamily="2" charset="-78"/>
            </a:endParaRPr>
          </a:p>
          <a:p>
            <a:pPr marL="0" indent="0" algn="just" rtl="1">
              <a:buNone/>
            </a:pPr>
            <a:r>
              <a:rPr lang="fa-IR" sz="2800" dirty="0" smtClean="0">
                <a:cs typeface="B Nazanin" pitchFamily="2" charset="-78"/>
              </a:rPr>
              <a:t>این دستور یک پوشه را حذف می کند. مثال:</a:t>
            </a:r>
          </a:p>
          <a:p>
            <a:pPr marL="0" indent="0" algn="just">
              <a:buNone/>
            </a:pPr>
            <a:r>
              <a:rPr lang="en-US" sz="2800" dirty="0" err="1" smtClean="0">
                <a:cs typeface="B Nazanin" pitchFamily="2" charset="-78"/>
              </a:rPr>
              <a:t>RmDir</a:t>
            </a:r>
            <a:r>
              <a:rPr lang="en-US" sz="2800" dirty="0" smtClean="0">
                <a:cs typeface="B Nazanin" pitchFamily="2" charset="-78"/>
              </a:rPr>
              <a:t> “C:\folder1”</a:t>
            </a:r>
          </a:p>
          <a:p>
            <a:pPr marL="0" indent="0" algn="just">
              <a:buNone/>
            </a:pPr>
            <a:r>
              <a:rPr lang="en-US" sz="2800" dirty="0" err="1" smtClean="0">
                <a:cs typeface="B Nazanin" pitchFamily="2" charset="-78"/>
              </a:rPr>
              <a:t>RmDir</a:t>
            </a:r>
            <a:r>
              <a:rPr lang="en-US" sz="2800" dirty="0" smtClean="0">
                <a:cs typeface="B Nazanin" pitchFamily="2" charset="-78"/>
              </a:rPr>
              <a:t> “</a:t>
            </a:r>
            <a:r>
              <a:rPr lang="en-US" sz="2800" dirty="0" err="1" smtClean="0">
                <a:cs typeface="B Nazanin" pitchFamily="2" charset="-78"/>
              </a:rPr>
              <a:t>currentFolder</a:t>
            </a:r>
            <a:r>
              <a:rPr lang="en-US" sz="2800" dirty="0" smtClean="0">
                <a:cs typeface="B Nazanin" pitchFamily="2" charset="-78"/>
              </a:rPr>
              <a:t>”</a:t>
            </a:r>
          </a:p>
          <a:p>
            <a:pPr marL="0" indent="0" algn="just" rtl="1">
              <a:buNone/>
            </a:pPr>
            <a:endParaRPr lang="en-US" sz="2800" dirty="0" smtClean="0">
              <a:cs typeface="B Nazanin" pitchFamily="2" charset="-78"/>
            </a:endParaRPr>
          </a:p>
          <a:p>
            <a:pPr marL="0" indent="0" algn="just" rtl="1">
              <a:buNone/>
            </a:pPr>
            <a:r>
              <a:rPr lang="fa-IR" sz="2800" dirty="0" smtClean="0">
                <a:cs typeface="B Nazanin" pitchFamily="2" charset="-78"/>
              </a:rPr>
              <a:t>خط اول پوشه ای در ریشه درایو </a:t>
            </a:r>
            <a:r>
              <a:rPr lang="en-US" sz="2800" dirty="0" smtClean="0">
                <a:cs typeface="B Nazanin" pitchFamily="2" charset="-78"/>
              </a:rPr>
              <a:t>C</a:t>
            </a:r>
            <a:r>
              <a:rPr lang="fa-IR" sz="2800" dirty="0" smtClean="0">
                <a:cs typeface="B Nazanin" pitchFamily="2" charset="-78"/>
              </a:rPr>
              <a:t> به نام </a:t>
            </a:r>
            <a:r>
              <a:rPr lang="en-US" sz="2800" dirty="0" smtClean="0">
                <a:cs typeface="B Nazanin" pitchFamily="2" charset="-78"/>
              </a:rPr>
              <a:t>folder1</a:t>
            </a:r>
            <a:r>
              <a:rPr lang="fa-IR" sz="2800" dirty="0" smtClean="0">
                <a:cs typeface="B Nazanin" pitchFamily="2" charset="-78"/>
              </a:rPr>
              <a:t> را حذف کرده و خط دوم یک پوشه به نام </a:t>
            </a:r>
            <a:r>
              <a:rPr lang="en-US" sz="2800" dirty="0" err="1" smtClean="0">
                <a:cs typeface="B Nazanin" pitchFamily="2" charset="-78"/>
              </a:rPr>
              <a:t>currentFolder</a:t>
            </a:r>
            <a:r>
              <a:rPr lang="en-US" sz="2800" dirty="0" smtClean="0">
                <a:cs typeface="B Nazanin" pitchFamily="2" charset="-78"/>
              </a:rPr>
              <a:t> </a:t>
            </a:r>
            <a:r>
              <a:rPr lang="fa-IR" sz="2800" dirty="0" smtClean="0">
                <a:cs typeface="B Nazanin" pitchFamily="2" charset="-78"/>
              </a:rPr>
              <a:t> در پوشه جاری حذف می کند.</a:t>
            </a:r>
          </a:p>
          <a:p>
            <a:pPr marL="0" indent="0" algn="just" rtl="1">
              <a:buNone/>
            </a:pPr>
            <a:r>
              <a:rPr lang="fa-IR" sz="2800" dirty="0" smtClean="0">
                <a:cs typeface="B Nazanin" pitchFamily="2" charset="-78"/>
              </a:rPr>
              <a:t>* در صورتی که پوشه مذکور موجود نباشد خطا ایجاد می گردد.</a:t>
            </a:r>
          </a:p>
          <a:p>
            <a:pPr algn="just" rtl="1">
              <a:buNone/>
            </a:pPr>
            <a:endParaRPr lang="fr-CA" sz="2800" dirty="0" smtClean="0">
              <a:cs typeface="B Nazanin" pitchFamily="2" charset="-78"/>
            </a:endParaRPr>
          </a:p>
          <a:p>
            <a:pPr algn="just">
              <a:buNone/>
            </a:pPr>
            <a:endParaRPr lang="fr-CA" sz="2800" dirty="0" smtClean="0">
              <a:cs typeface="B Nazanin" pitchFamily="2" charset="-78"/>
            </a:endParaRPr>
          </a:p>
        </p:txBody>
      </p:sp>
      <p:sp>
        <p:nvSpPr>
          <p:cNvPr id="4" name="Espace réservé du contenu 2"/>
          <p:cNvSpPr txBox="1">
            <a:spLocks/>
          </p:cNvSpPr>
          <p:nvPr/>
        </p:nvSpPr>
        <p:spPr bwMode="auto">
          <a:xfrm>
            <a:off x="0" y="142852"/>
            <a:ext cx="1857356" cy="650085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1" eaLnBrk="1" fontAlgn="base" latinLnBrk="0" hangingPunct="1">
              <a:spcBef>
                <a:spcPts val="300"/>
              </a:spcBef>
              <a:spcAft>
                <a:spcPct val="0"/>
              </a:spcAft>
              <a:buClrTx/>
              <a:buSzTx/>
              <a:buFont typeface="Arial" charset="0"/>
              <a:buNone/>
              <a:tabLst/>
              <a:defRPr/>
            </a:pPr>
            <a:r>
              <a:rPr lang="fa-IR" sz="1400"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cs typeface="B Nazanin" pitchFamily="2" charset="-78"/>
              </a:rPr>
              <a:t>مطالب مطرحی</a:t>
            </a:r>
          </a:p>
          <a:p>
            <a:pPr marL="0" marR="0" lvl="0" indent="0" algn="just" defTabSz="914400" rtl="1" eaLnBrk="1" fontAlgn="base" latinLnBrk="0" hangingPunct="1">
              <a:spcBef>
                <a:spcPts val="300"/>
              </a:spcBef>
              <a:spcAft>
                <a:spcPct val="0"/>
              </a:spcAft>
              <a:buClrTx/>
              <a:buSzTx/>
              <a:buFont typeface="Arial" charset="0"/>
              <a:buNone/>
              <a:tabLst/>
              <a:defRPr/>
            </a:pPr>
            <a:r>
              <a:rPr kumimoji="0" lang="fa-IR" sz="1400" i="0" u="none" strike="noStrike" kern="1200" normalizeH="0" baseline="0" noProof="0" dirty="0" smtClean="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mn-lt"/>
                <a:ea typeface="+mn-ea"/>
                <a:cs typeface="B Nazanin" pitchFamily="2" charset="-78"/>
              </a:rPr>
              <a:t>ویژوال بیسیک چیست؟</a:t>
            </a:r>
          </a:p>
          <a:p>
            <a:pPr lvl="0" algn="just" rtl="1">
              <a:spcBef>
                <a:spcPts val="300"/>
              </a:spcBef>
            </a:pPr>
            <a:r>
              <a:rPr lang="fa-IR"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دستورات کار با سیستم فایل</a:t>
            </a:r>
          </a:p>
          <a:p>
            <a:pPr lvl="0" algn="just" rtl="1">
              <a:spcBef>
                <a:spcPts val="300"/>
              </a:spcBef>
            </a:pPr>
            <a:r>
              <a:rPr lang="fa-IR" sz="1400" dirty="0" smtClean="0">
                <a:ln w="18415" cmpd="sng">
                  <a:solidFill>
                    <a:srgbClr val="FFFFFF"/>
                  </a:solidFill>
                  <a:prstDash val="solid"/>
                </a:ln>
                <a:solidFill>
                  <a:srgbClr val="FFFFFF"/>
                </a:solidFill>
                <a:effectLst>
                  <a:outerShdw blurRad="38100" dist="38100" dir="2700000" algn="tl">
                    <a:srgbClr val="000000">
                      <a:alpha val="43137"/>
                    </a:srgbClr>
                  </a:outerShdw>
                </a:effectLst>
                <a:latin typeface="Courier New" pitchFamily="49" charset="0"/>
                <a:cs typeface="Courier New" pitchFamily="49" charset="0"/>
              </a:rPr>
              <a:t>  </a:t>
            </a:r>
            <a:r>
              <a:rPr lang="en-US" sz="1400" dirty="0" err="1" smtClean="0">
                <a:ln w="18415" cmpd="sng">
                  <a:solidFill>
                    <a:srgbClr val="FFFFFF"/>
                  </a:solidFill>
                  <a:prstDash val="solid"/>
                </a:ln>
                <a:solidFill>
                  <a:srgbClr val="FFFFFF"/>
                </a:solidFill>
                <a:effectLst>
                  <a:outerShdw blurRad="38100" dist="38100" dir="2700000" algn="tl">
                    <a:srgbClr val="000000">
                      <a:alpha val="43137"/>
                    </a:srgbClr>
                  </a:outerShdw>
                </a:effectLst>
                <a:latin typeface="Courier New" pitchFamily="49" charset="0"/>
                <a:cs typeface="Courier New" pitchFamily="49" charset="0"/>
              </a:rPr>
              <a:t>ChDrive</a:t>
            </a:r>
            <a:endParaRPr lang="en-US" sz="1400" dirty="0" smtClean="0">
              <a:ln w="18415" cmpd="sng">
                <a:solidFill>
                  <a:srgbClr val="FFFFFF"/>
                </a:solidFill>
                <a:prstDash val="solid"/>
              </a:ln>
              <a:solidFill>
                <a:srgbClr val="FFFFFF"/>
              </a:solidFill>
              <a:effectLst>
                <a:outerShdw blurRad="38100" dist="38100" dir="2700000" algn="tl">
                  <a:srgbClr val="000000">
                    <a:alpha val="43137"/>
                  </a:srgbClr>
                </a:outerShdw>
              </a:effectLst>
              <a:latin typeface="Courier New" pitchFamily="49" charset="0"/>
              <a:cs typeface="Courier New" pitchFamily="49" charset="0"/>
            </a:endParaRPr>
          </a:p>
          <a:p>
            <a:pPr lvl="0" algn="just" rtl="1">
              <a:spcBef>
                <a:spcPts val="300"/>
              </a:spcBef>
            </a:pPr>
            <a:r>
              <a:rPr lang="en-US" sz="1400" dirty="0" smtClean="0">
                <a:ln w="18415" cmpd="sng">
                  <a:solidFill>
                    <a:srgbClr val="FFFFFF"/>
                  </a:solidFill>
                  <a:prstDash val="solid"/>
                </a:ln>
                <a:solidFill>
                  <a:srgbClr val="FFFFFF"/>
                </a:solidFill>
                <a:effectLst>
                  <a:outerShdw blurRad="38100" dist="38100" dir="2700000" algn="tl">
                    <a:srgbClr val="000000">
                      <a:alpha val="43137"/>
                    </a:srgbClr>
                  </a:outerShdw>
                </a:effectLst>
                <a:latin typeface="Courier New" pitchFamily="49" charset="0"/>
                <a:cs typeface="Courier New" pitchFamily="49" charset="0"/>
              </a:rPr>
              <a:t> </a:t>
            </a:r>
            <a:r>
              <a:rPr lang="fa-IR" sz="1400" dirty="0" smtClean="0">
                <a:ln w="18415" cmpd="sng">
                  <a:solidFill>
                    <a:srgbClr val="FFFFFF"/>
                  </a:solidFill>
                  <a:prstDash val="solid"/>
                </a:ln>
                <a:solidFill>
                  <a:srgbClr val="FFFFFF"/>
                </a:solidFill>
                <a:effectLst>
                  <a:outerShdw blurRad="38100" dist="38100" dir="2700000" algn="tl">
                    <a:srgbClr val="000000">
                      <a:alpha val="43137"/>
                    </a:srgbClr>
                  </a:outerShdw>
                </a:effectLst>
                <a:latin typeface="Courier New" pitchFamily="49" charset="0"/>
                <a:cs typeface="Courier New" pitchFamily="49" charset="0"/>
              </a:rPr>
              <a:t> </a:t>
            </a:r>
            <a:r>
              <a:rPr lang="en-US" sz="1400" dirty="0" err="1" smtClean="0">
                <a:ln w="18415" cmpd="sng">
                  <a:solidFill>
                    <a:srgbClr val="FFFFFF"/>
                  </a:solidFill>
                  <a:prstDash val="solid"/>
                </a:ln>
                <a:solidFill>
                  <a:srgbClr val="FFFFFF"/>
                </a:solidFill>
                <a:effectLst>
                  <a:outerShdw blurRad="38100" dist="38100" dir="2700000" algn="tl">
                    <a:srgbClr val="000000">
                      <a:alpha val="43137"/>
                    </a:srgbClr>
                  </a:outerShdw>
                </a:effectLst>
                <a:latin typeface="Courier New" pitchFamily="49" charset="0"/>
                <a:cs typeface="Courier New" pitchFamily="49" charset="0"/>
              </a:rPr>
              <a:t>ChDir</a:t>
            </a:r>
            <a:endParaRPr lang="en-US" sz="1400" dirty="0" smtClean="0">
              <a:ln w="18415" cmpd="sng">
                <a:solidFill>
                  <a:srgbClr val="FFFFFF"/>
                </a:solidFill>
                <a:prstDash val="solid"/>
              </a:ln>
              <a:solidFill>
                <a:srgbClr val="FFFFFF"/>
              </a:solidFill>
              <a:effectLst>
                <a:outerShdw blurRad="38100" dist="38100" dir="2700000" algn="tl">
                  <a:srgbClr val="000000">
                    <a:alpha val="43137"/>
                  </a:srgbClr>
                </a:outerShdw>
              </a:effectLst>
              <a:latin typeface="Courier New" pitchFamily="49" charset="0"/>
              <a:cs typeface="Courier New" pitchFamily="49" charset="0"/>
            </a:endParaRPr>
          </a:p>
          <a:p>
            <a:pPr lvl="0" algn="just" rtl="1">
              <a:spcBef>
                <a:spcPts val="300"/>
              </a:spcBef>
            </a:pPr>
            <a:r>
              <a:rPr lang="fa-IR" sz="1400" dirty="0" smtClean="0">
                <a:ln w="18415" cmpd="sng">
                  <a:solidFill>
                    <a:srgbClr val="FFFFFF"/>
                  </a:solidFill>
                  <a:prstDash val="solid"/>
                </a:ln>
                <a:solidFill>
                  <a:srgbClr val="FFFFFF"/>
                </a:solidFill>
                <a:effectLst>
                  <a:outerShdw blurRad="38100" dist="38100" dir="2700000" algn="tl">
                    <a:srgbClr val="000000">
                      <a:alpha val="43137"/>
                    </a:srgbClr>
                  </a:outerShdw>
                </a:effectLst>
                <a:latin typeface="Courier New" pitchFamily="49" charset="0"/>
                <a:cs typeface="Courier New" pitchFamily="49" charset="0"/>
              </a:rPr>
              <a:t>  </a:t>
            </a:r>
            <a:r>
              <a:rPr lang="en-US" sz="1400" dirty="0" err="1" smtClean="0">
                <a:ln w="18415" cmpd="sng">
                  <a:solidFill>
                    <a:srgbClr val="FFFFFF"/>
                  </a:solidFill>
                  <a:prstDash val="solid"/>
                </a:ln>
                <a:solidFill>
                  <a:srgbClr val="FFFFFF"/>
                </a:solidFill>
                <a:effectLst>
                  <a:outerShdw blurRad="38100" dist="38100" dir="2700000" algn="tl">
                    <a:srgbClr val="000000">
                      <a:alpha val="43137"/>
                    </a:srgbClr>
                  </a:outerShdw>
                </a:effectLst>
                <a:latin typeface="Courier New" pitchFamily="49" charset="0"/>
                <a:cs typeface="Courier New" pitchFamily="49" charset="0"/>
              </a:rPr>
              <a:t>FileCopy</a:t>
            </a:r>
            <a:endParaRPr lang="en-US" sz="1400" dirty="0" smtClean="0">
              <a:ln w="18415" cmpd="sng">
                <a:solidFill>
                  <a:srgbClr val="FFFFFF"/>
                </a:solidFill>
                <a:prstDash val="solid"/>
              </a:ln>
              <a:solidFill>
                <a:srgbClr val="FFFFFF"/>
              </a:solidFill>
              <a:effectLst>
                <a:outerShdw blurRad="38100" dist="38100" dir="2700000" algn="tl">
                  <a:srgbClr val="000000">
                    <a:alpha val="43137"/>
                  </a:srgbClr>
                </a:outerShdw>
              </a:effectLst>
              <a:latin typeface="Courier New" pitchFamily="49" charset="0"/>
              <a:cs typeface="Courier New" pitchFamily="49" charset="0"/>
            </a:endParaRPr>
          </a:p>
          <a:p>
            <a:pPr lvl="0" algn="just" rtl="1">
              <a:spcBef>
                <a:spcPts val="300"/>
              </a:spcBef>
            </a:pPr>
            <a:r>
              <a:rPr lang="fa-IR" sz="1400" dirty="0" smtClean="0">
                <a:ln w="18415" cmpd="sng">
                  <a:solidFill>
                    <a:srgbClr val="FFFFFF"/>
                  </a:solidFill>
                  <a:prstDash val="solid"/>
                </a:ln>
                <a:solidFill>
                  <a:srgbClr val="FFFFFF"/>
                </a:solidFill>
                <a:effectLst>
                  <a:outerShdw blurRad="38100" dist="38100" dir="2700000" algn="tl">
                    <a:srgbClr val="000000">
                      <a:alpha val="43137"/>
                    </a:srgbClr>
                  </a:outerShdw>
                </a:effectLst>
                <a:latin typeface="Courier New" pitchFamily="49" charset="0"/>
                <a:cs typeface="Courier New" pitchFamily="49" charset="0"/>
              </a:rPr>
              <a:t>  </a:t>
            </a:r>
            <a:r>
              <a:rPr lang="en-US" sz="1400" dirty="0" smtClean="0">
                <a:ln w="18415" cmpd="sng">
                  <a:solidFill>
                    <a:srgbClr val="FFFFFF"/>
                  </a:solidFill>
                  <a:prstDash val="solid"/>
                </a:ln>
                <a:solidFill>
                  <a:srgbClr val="FFFFFF"/>
                </a:solidFill>
                <a:effectLst>
                  <a:outerShdw blurRad="38100" dist="38100" dir="2700000" algn="tl">
                    <a:srgbClr val="000000">
                      <a:alpha val="43137"/>
                    </a:srgbClr>
                  </a:outerShdw>
                </a:effectLst>
                <a:latin typeface="Courier New" pitchFamily="49" charset="0"/>
                <a:cs typeface="Courier New" pitchFamily="49" charset="0"/>
              </a:rPr>
              <a:t>Kill</a:t>
            </a:r>
            <a:endParaRPr lang="fa-IR" sz="1400" dirty="0" smtClean="0">
              <a:ln w="18415" cmpd="sng">
                <a:solidFill>
                  <a:srgbClr val="FFFFFF"/>
                </a:solidFill>
                <a:prstDash val="solid"/>
              </a:ln>
              <a:solidFill>
                <a:srgbClr val="FFFFFF"/>
              </a:solidFill>
              <a:effectLst>
                <a:outerShdw blurRad="38100" dist="38100" dir="2700000" algn="tl">
                  <a:srgbClr val="000000">
                    <a:alpha val="43137"/>
                  </a:srgbClr>
                </a:outerShdw>
              </a:effectLst>
              <a:latin typeface="Courier New" pitchFamily="49" charset="0"/>
              <a:cs typeface="Courier New" pitchFamily="49" charset="0"/>
            </a:endParaRPr>
          </a:p>
          <a:p>
            <a:pPr lvl="0" algn="just" rtl="1">
              <a:spcBef>
                <a:spcPts val="300"/>
              </a:spcBef>
            </a:pPr>
            <a:r>
              <a:rPr lang="fa-IR" sz="1400" dirty="0" smtClean="0">
                <a:ln w="18415" cmpd="sng">
                  <a:solidFill>
                    <a:srgbClr val="FFFFFF"/>
                  </a:solidFill>
                  <a:prstDash val="solid"/>
                </a:ln>
                <a:solidFill>
                  <a:srgbClr val="FFFFFF"/>
                </a:solidFill>
                <a:effectLst>
                  <a:outerShdw blurRad="38100" dist="38100" dir="2700000" algn="tl">
                    <a:srgbClr val="000000">
                      <a:alpha val="43137"/>
                    </a:srgbClr>
                  </a:outerShdw>
                </a:effectLst>
                <a:latin typeface="Courier New" pitchFamily="49" charset="0"/>
                <a:cs typeface="Courier New" pitchFamily="49" charset="0"/>
              </a:rPr>
              <a:t>  </a:t>
            </a:r>
            <a:r>
              <a:rPr lang="en-US" sz="1400" dirty="0" err="1" smtClean="0">
                <a:ln w="18415" cmpd="sng">
                  <a:solidFill>
                    <a:srgbClr val="FFFFFF"/>
                  </a:solidFill>
                  <a:prstDash val="solid"/>
                </a:ln>
                <a:solidFill>
                  <a:srgbClr val="FFFFFF"/>
                </a:solidFill>
                <a:effectLst>
                  <a:outerShdw blurRad="38100" dist="38100" dir="2700000" algn="tl">
                    <a:srgbClr val="000000">
                      <a:alpha val="43137"/>
                    </a:srgbClr>
                  </a:outerShdw>
                </a:effectLst>
                <a:latin typeface="Courier New" pitchFamily="49" charset="0"/>
                <a:cs typeface="Courier New" pitchFamily="49" charset="0"/>
              </a:rPr>
              <a:t>MkDir</a:t>
            </a:r>
            <a:endParaRPr lang="en-US" sz="1400" dirty="0" smtClean="0">
              <a:ln w="18415" cmpd="sng">
                <a:solidFill>
                  <a:srgbClr val="FFFFFF"/>
                </a:solidFill>
                <a:prstDash val="solid"/>
              </a:ln>
              <a:solidFill>
                <a:srgbClr val="FFFFFF"/>
              </a:solidFill>
              <a:effectLst>
                <a:outerShdw blurRad="38100" dist="38100" dir="2700000" algn="tl">
                  <a:srgbClr val="000000">
                    <a:alpha val="43137"/>
                  </a:srgbClr>
                </a:outerShdw>
              </a:effectLst>
              <a:latin typeface="Courier New" pitchFamily="49" charset="0"/>
              <a:cs typeface="Courier New" pitchFamily="49" charset="0"/>
            </a:endParaRPr>
          </a:p>
          <a:p>
            <a:pPr lvl="0" algn="just" rtl="1">
              <a:spcBef>
                <a:spcPts val="300"/>
              </a:spcBef>
            </a:pPr>
            <a:r>
              <a:rPr lang="fa-IR" sz="1400" dirty="0" smtClean="0">
                <a:ln w="18415" cmpd="sng">
                  <a:solidFill>
                    <a:srgbClr val="FFFFFF"/>
                  </a:solidFill>
                  <a:prstDash val="solid"/>
                </a:ln>
                <a:solidFill>
                  <a:srgbClr val="FFFFFF"/>
                </a:solidFill>
                <a:effectLst>
                  <a:outerShdw blurRad="38100" dist="38100" dir="2700000" algn="tl">
                    <a:srgbClr val="000000">
                      <a:alpha val="43137"/>
                    </a:srgbClr>
                  </a:outerShdw>
                </a:effectLst>
                <a:latin typeface="Courier New" pitchFamily="49" charset="0"/>
                <a:cs typeface="Courier New" pitchFamily="49" charset="0"/>
              </a:rPr>
              <a:t>  </a:t>
            </a:r>
            <a:r>
              <a:rPr lang="en-US" sz="1400" u="sng" dirty="0" err="1" smtClean="0">
                <a:ln w="18415" cmpd="sng">
                  <a:solidFill>
                    <a:srgbClr val="FFFFFF"/>
                  </a:solidFill>
                  <a:prstDash val="solid"/>
                </a:ln>
                <a:solidFill>
                  <a:srgbClr val="FFFFFF"/>
                </a:solidFill>
                <a:effectLst>
                  <a:outerShdw blurRad="38100" dist="38100" dir="2700000" algn="tl">
                    <a:srgbClr val="000000">
                      <a:alpha val="43137"/>
                    </a:srgbClr>
                  </a:outerShdw>
                </a:effectLst>
                <a:latin typeface="Courier New" pitchFamily="49" charset="0"/>
                <a:cs typeface="Courier New" pitchFamily="49" charset="0"/>
              </a:rPr>
              <a:t>RmDir</a:t>
            </a:r>
            <a:endParaRPr lang="fa-IR" sz="1400" u="sng" dirty="0" smtClean="0">
              <a:ln w="18415" cmpd="sng">
                <a:solidFill>
                  <a:srgbClr val="FFFFFF"/>
                </a:solidFill>
                <a:prstDash val="solid"/>
              </a:ln>
              <a:solidFill>
                <a:srgbClr val="FFFFFF"/>
              </a:solidFill>
              <a:effectLst>
                <a:outerShdw blurRad="38100" dist="38100" dir="2700000" algn="tl">
                  <a:srgbClr val="000000">
                    <a:alpha val="43137"/>
                  </a:srgbClr>
                </a:outerShdw>
              </a:effectLst>
              <a:latin typeface="Courier New" pitchFamily="49" charset="0"/>
              <a:cs typeface="Courier New" pitchFamily="49" charset="0"/>
            </a:endParaRPr>
          </a:p>
          <a:p>
            <a:pPr lvl="0" algn="just" rtl="1">
              <a:spcBef>
                <a:spcPts val="300"/>
              </a:spcBef>
            </a:pPr>
            <a:r>
              <a:rPr lang="fa-IR" sz="1400" dirty="0" smtClean="0">
                <a:ln w="18415" cmpd="sng">
                  <a:solidFill>
                    <a:srgbClr val="FFFFFF"/>
                  </a:solidFill>
                  <a:prstDash val="solid"/>
                </a:ln>
                <a:solidFill>
                  <a:srgbClr val="FFFFFF"/>
                </a:solidFill>
                <a:effectLst>
                  <a:outerShdw blurRad="38100" dist="38100" dir="2700000" algn="tl">
                    <a:srgbClr val="000000">
                      <a:alpha val="43137"/>
                    </a:srgbClr>
                  </a:outerShdw>
                </a:effectLst>
                <a:latin typeface="Courier New" pitchFamily="49" charset="0"/>
                <a:cs typeface="Courier New" pitchFamily="49" charset="0"/>
              </a:rPr>
              <a:t>  </a:t>
            </a:r>
            <a:r>
              <a:rPr lang="en-US" sz="1400" dirty="0" smtClean="0">
                <a:ln w="18415" cmpd="sng">
                  <a:solidFill>
                    <a:srgbClr val="FFFFFF"/>
                  </a:solidFill>
                  <a:prstDash val="solid"/>
                </a:ln>
                <a:solidFill>
                  <a:srgbClr val="FFFFFF"/>
                </a:solidFill>
                <a:effectLst>
                  <a:outerShdw blurRad="38100" dist="38100" dir="2700000" algn="tl">
                    <a:srgbClr val="000000">
                      <a:alpha val="43137"/>
                    </a:srgbClr>
                  </a:outerShdw>
                </a:effectLst>
                <a:latin typeface="Courier New" pitchFamily="49" charset="0"/>
                <a:cs typeface="Courier New" pitchFamily="49" charset="0"/>
              </a:rPr>
              <a:t>Move</a:t>
            </a:r>
          </a:p>
          <a:p>
            <a:pPr lvl="0" algn="just" rtl="1">
              <a:spcBef>
                <a:spcPts val="300"/>
              </a:spcBef>
            </a:pPr>
            <a:r>
              <a:rPr lang="fa-IR" sz="1400" dirty="0" smtClean="0">
                <a:ln w="18415" cmpd="sng">
                  <a:solidFill>
                    <a:srgbClr val="FFFFFF"/>
                  </a:solidFill>
                  <a:prstDash val="solid"/>
                </a:ln>
                <a:solidFill>
                  <a:srgbClr val="FFFFFF"/>
                </a:solidFill>
                <a:effectLst>
                  <a:outerShdw blurRad="38100" dist="38100" dir="2700000" algn="tl">
                    <a:srgbClr val="000000">
                      <a:alpha val="43137"/>
                    </a:srgbClr>
                  </a:outerShdw>
                </a:effectLst>
                <a:latin typeface="Courier New" pitchFamily="49" charset="0"/>
                <a:cs typeface="Courier New" pitchFamily="49" charset="0"/>
              </a:rPr>
              <a:t>  </a:t>
            </a:r>
            <a:r>
              <a:rPr lang="en-US" sz="1400" dirty="0" smtClean="0">
                <a:ln w="18415" cmpd="sng">
                  <a:solidFill>
                    <a:srgbClr val="FFFFFF"/>
                  </a:solidFill>
                  <a:prstDash val="solid"/>
                </a:ln>
                <a:solidFill>
                  <a:srgbClr val="FFFFFF"/>
                </a:solidFill>
                <a:effectLst>
                  <a:outerShdw blurRad="38100" dist="38100" dir="2700000" algn="tl">
                    <a:srgbClr val="000000">
                      <a:alpha val="43137"/>
                    </a:srgbClr>
                  </a:outerShdw>
                </a:effectLst>
                <a:latin typeface="Courier New" pitchFamily="49" charset="0"/>
                <a:cs typeface="Courier New" pitchFamily="49" charset="0"/>
              </a:rPr>
              <a:t>Dir</a:t>
            </a:r>
          </a:p>
          <a:p>
            <a:pPr lvl="0" algn="just" rtl="1">
              <a:spcBef>
                <a:spcPts val="300"/>
              </a:spcBef>
            </a:pPr>
            <a:r>
              <a:rPr lang="fa-IR"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دستورات کار با داده فایل</a:t>
            </a:r>
            <a:endParaRPr lang="en-US"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endParaRPr>
          </a:p>
          <a:p>
            <a:pPr lvl="0" algn="just" rtl="1">
              <a:spcBef>
                <a:spcPts val="300"/>
              </a:spcBef>
            </a:pPr>
            <a:r>
              <a:rPr lang="fa-IR"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مدیریت خطا در کار با فایل</a:t>
            </a:r>
          </a:p>
          <a:p>
            <a:pPr lvl="0" algn="just" rtl="1">
              <a:spcBef>
                <a:spcPts val="300"/>
              </a:spcBef>
            </a:pPr>
            <a:r>
              <a:rPr lang="fa-IR"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معرفی </a:t>
            </a:r>
            <a:r>
              <a:rPr lang="en-US" sz="12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urier New" pitchFamily="49" charset="0"/>
                <a:cs typeface="Courier New" pitchFamily="49" charset="0"/>
              </a:rPr>
              <a:t>.NET Framework</a:t>
            </a:r>
          </a:p>
          <a:p>
            <a:pPr lvl="0" algn="just" rtl="1">
              <a:spcBef>
                <a:spcPts val="300"/>
              </a:spcBef>
            </a:pPr>
            <a:r>
              <a:rPr lang="fa-IR" sz="12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urier New" pitchFamily="49" charset="0"/>
                <a:cs typeface="B Nazanin" pitchFamily="2" charset="-78"/>
              </a:rPr>
              <a:t>جمع بندی</a:t>
            </a:r>
            <a:endParaRPr lang="fa-IR"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urier New" pitchFamily="49" charset="0"/>
              <a:cs typeface="B Nazanin" pitchFamily="2" charset="-78"/>
            </a:endParaRPr>
          </a:p>
          <a:p>
            <a:pPr algn="just" rtl="1">
              <a:spcBef>
                <a:spcPts val="300"/>
              </a:spcBef>
            </a:pPr>
            <a:r>
              <a:rPr lang="fa-IR" sz="1400" dirty="0" smtClean="0">
                <a:cs typeface="B Nazanin" pitchFamily="2" charset="-78"/>
              </a:rPr>
              <a:t>  </a:t>
            </a:r>
            <a:endParaRPr lang="en-US" sz="1400" dirty="0">
              <a:cs typeface="B Nazanin" pitchFamily="2" charset="-78"/>
            </a:endParaRPr>
          </a:p>
          <a:p>
            <a:pPr marL="0" marR="0" lvl="0" indent="0" algn="just" defTabSz="914400" rtl="1" eaLnBrk="1" fontAlgn="base" latinLnBrk="0" hangingPunct="1">
              <a:spcBef>
                <a:spcPts val="300"/>
              </a:spcBef>
              <a:spcAft>
                <a:spcPct val="0"/>
              </a:spcAft>
              <a:buClrTx/>
              <a:buSzTx/>
              <a:buFont typeface="Arial" charset="0"/>
              <a:buNone/>
              <a:tabLst/>
              <a:defRPr/>
            </a:pPr>
            <a:endParaRPr kumimoji="0" lang="en-US" sz="1400" b="0" i="0" u="none" strike="noStrike" kern="1200" cap="none" spc="0" normalizeH="0" baseline="0" noProof="0" dirty="0" smtClean="0">
              <a:ln>
                <a:noFill/>
              </a:ln>
              <a:solidFill>
                <a:schemeClr val="tx1"/>
              </a:solidFill>
              <a:effectLst/>
              <a:uLnTx/>
              <a:uFillTx/>
              <a:latin typeface="+mn-lt"/>
              <a:ea typeface="+mn-ea"/>
              <a:cs typeface="B Nazanin" pitchFamily="2" charset="-78"/>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8" name="Titre 1"/>
          <p:cNvSpPr>
            <a:spLocks noGrp="1"/>
          </p:cNvSpPr>
          <p:nvPr>
            <p:ph type="title"/>
          </p:nvPr>
        </p:nvSpPr>
        <p:spPr>
          <a:xfrm>
            <a:off x="457200" y="274638"/>
            <a:ext cx="8229600" cy="1143000"/>
          </a:xfrm>
        </p:spPr>
        <p:txBody>
          <a:bodyPr/>
          <a:lstStyle/>
          <a:p>
            <a:pPr algn="r" rtl="1"/>
            <a:r>
              <a:rPr lang="fa-IR"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cs typeface="B Nazanin" pitchFamily="2" charset="-78"/>
              </a:rPr>
              <a:t>دستورات کار با سیستم فایل </a:t>
            </a:r>
            <a:r>
              <a:rPr lang="fa-IR" sz="32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cs typeface="B Nazanin" pitchFamily="2" charset="-78"/>
              </a:rPr>
              <a:t>(ادامه)</a:t>
            </a:r>
            <a:endParaRPr lang="fa-IR"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cs typeface="B Nazanin" pitchFamily="2" charset="-78"/>
            </a:endParaRPr>
          </a:p>
        </p:txBody>
      </p:sp>
      <p:sp>
        <p:nvSpPr>
          <p:cNvPr id="9" name="Espace réservé du contenu 2"/>
          <p:cNvSpPr>
            <a:spLocks noGrp="1"/>
          </p:cNvSpPr>
          <p:nvPr>
            <p:ph idx="1"/>
          </p:nvPr>
        </p:nvSpPr>
        <p:spPr>
          <a:xfrm>
            <a:off x="2071670" y="1357298"/>
            <a:ext cx="6615130" cy="5143515"/>
          </a:xfrm>
        </p:spPr>
        <p:txBody>
          <a:bodyPr/>
          <a:lstStyle/>
          <a:p>
            <a:pPr algn="just">
              <a:buNone/>
            </a:pPr>
            <a:r>
              <a:rPr lang="en-US" sz="2800" dirty="0" smtClean="0">
                <a:cs typeface="B Nazanin" pitchFamily="2" charset="-78"/>
              </a:rPr>
              <a:t>Move:</a:t>
            </a:r>
            <a:endParaRPr lang="fa-IR" sz="2800" dirty="0" smtClean="0">
              <a:cs typeface="B Nazanin" pitchFamily="2" charset="-78"/>
            </a:endParaRPr>
          </a:p>
          <a:p>
            <a:pPr marL="0" indent="0" algn="just" rtl="1">
              <a:buNone/>
            </a:pPr>
            <a:r>
              <a:rPr lang="fa-IR" sz="2800" dirty="0" smtClean="0">
                <a:cs typeface="B Nazanin" pitchFamily="2" charset="-78"/>
              </a:rPr>
              <a:t>دستور فوق یک فایل را تغییر نام می دهد و یا جابجا می کند. مثال:</a:t>
            </a:r>
          </a:p>
          <a:p>
            <a:pPr marL="0" indent="0" algn="just">
              <a:buNone/>
            </a:pPr>
            <a:r>
              <a:rPr lang="en-US" sz="2800" dirty="0" smtClean="0">
                <a:cs typeface="B Nazanin" pitchFamily="2" charset="-78"/>
              </a:rPr>
              <a:t>Move “c:\myfile1.txt”  </a:t>
            </a:r>
            <a:r>
              <a:rPr lang="en-US" sz="2800" u="sng" dirty="0" smtClean="0">
                <a:cs typeface="B Nazanin" pitchFamily="2" charset="-78"/>
              </a:rPr>
              <a:t>as</a:t>
            </a:r>
            <a:r>
              <a:rPr lang="en-US" sz="2800" dirty="0" smtClean="0">
                <a:cs typeface="B Nazanin" pitchFamily="2" charset="-78"/>
              </a:rPr>
              <a:t> “file2.txt”</a:t>
            </a:r>
          </a:p>
          <a:p>
            <a:pPr marL="0" indent="0" algn="just">
              <a:buNone/>
            </a:pPr>
            <a:r>
              <a:rPr lang="en-US" sz="2800" dirty="0" smtClean="0">
                <a:cs typeface="B Nazanin" pitchFamily="2" charset="-78"/>
              </a:rPr>
              <a:t>Move “</a:t>
            </a:r>
            <a:r>
              <a:rPr lang="en-US" sz="2800" dirty="0" err="1" smtClean="0">
                <a:cs typeface="B Nazanin" pitchFamily="2" charset="-78"/>
              </a:rPr>
              <a:t>thisfile</a:t>
            </a:r>
            <a:r>
              <a:rPr lang="en-US" sz="2800" dirty="0" smtClean="0">
                <a:cs typeface="B Nazanin" pitchFamily="2" charset="-78"/>
              </a:rPr>
              <a:t>” as “</a:t>
            </a:r>
            <a:r>
              <a:rPr lang="en-US" sz="2800" dirty="0" err="1" smtClean="0">
                <a:cs typeface="B Nazanin" pitchFamily="2" charset="-78"/>
              </a:rPr>
              <a:t>thatfile</a:t>
            </a:r>
            <a:r>
              <a:rPr lang="en-US" sz="2800" dirty="0" smtClean="0">
                <a:cs typeface="B Nazanin" pitchFamily="2" charset="-78"/>
              </a:rPr>
              <a:t>”</a:t>
            </a:r>
          </a:p>
          <a:p>
            <a:pPr marL="0" indent="0" algn="just" rtl="1">
              <a:buNone/>
            </a:pPr>
            <a:endParaRPr lang="en-US" sz="2800" dirty="0" smtClean="0">
              <a:cs typeface="B Nazanin" pitchFamily="2" charset="-78"/>
            </a:endParaRPr>
          </a:p>
          <a:p>
            <a:pPr marL="0" indent="0" algn="just" rtl="1">
              <a:buNone/>
            </a:pPr>
            <a:r>
              <a:rPr lang="fa-IR" sz="2800" dirty="0" smtClean="0">
                <a:cs typeface="B Nazanin" pitchFamily="2" charset="-78"/>
              </a:rPr>
              <a:t>دقت کنید که در میان وضعیت جاری و وضعیت بعدی فایلی که قرار است تغییر کند، از کلیدواژه </a:t>
            </a:r>
            <a:r>
              <a:rPr lang="en-US" sz="2800" dirty="0" smtClean="0">
                <a:cs typeface="B Nazanin" pitchFamily="2" charset="-78"/>
              </a:rPr>
              <a:t>As</a:t>
            </a:r>
            <a:r>
              <a:rPr lang="fa-IR" sz="2800" dirty="0" smtClean="0">
                <a:cs typeface="B Nazanin" pitchFamily="2" charset="-78"/>
              </a:rPr>
              <a:t> استفاده شده است.</a:t>
            </a:r>
          </a:p>
          <a:p>
            <a:pPr algn="just" rtl="1">
              <a:buNone/>
            </a:pPr>
            <a:endParaRPr lang="fr-CA" sz="2800" dirty="0" smtClean="0">
              <a:cs typeface="B Nazanin" pitchFamily="2" charset="-78"/>
            </a:endParaRPr>
          </a:p>
          <a:p>
            <a:pPr algn="just">
              <a:buNone/>
            </a:pPr>
            <a:endParaRPr lang="fr-CA" sz="2800" dirty="0" smtClean="0">
              <a:cs typeface="B Nazanin" pitchFamily="2" charset="-78"/>
            </a:endParaRPr>
          </a:p>
        </p:txBody>
      </p:sp>
      <p:sp>
        <p:nvSpPr>
          <p:cNvPr id="4" name="Espace réservé du contenu 2"/>
          <p:cNvSpPr txBox="1">
            <a:spLocks/>
          </p:cNvSpPr>
          <p:nvPr/>
        </p:nvSpPr>
        <p:spPr bwMode="auto">
          <a:xfrm>
            <a:off x="0" y="142852"/>
            <a:ext cx="1857356" cy="650085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1" eaLnBrk="1" fontAlgn="base" latinLnBrk="0" hangingPunct="1">
              <a:spcBef>
                <a:spcPts val="300"/>
              </a:spcBef>
              <a:spcAft>
                <a:spcPct val="0"/>
              </a:spcAft>
              <a:buClrTx/>
              <a:buSzTx/>
              <a:buFont typeface="Arial" charset="0"/>
              <a:buNone/>
              <a:tabLst/>
              <a:defRPr/>
            </a:pPr>
            <a:r>
              <a:rPr lang="fa-IR" sz="1400"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cs typeface="B Nazanin" pitchFamily="2" charset="-78"/>
              </a:rPr>
              <a:t>مطالب مطرحی</a:t>
            </a:r>
          </a:p>
          <a:p>
            <a:pPr marL="0" marR="0" lvl="0" indent="0" algn="just" defTabSz="914400" rtl="1" eaLnBrk="1" fontAlgn="base" latinLnBrk="0" hangingPunct="1">
              <a:spcBef>
                <a:spcPts val="300"/>
              </a:spcBef>
              <a:spcAft>
                <a:spcPct val="0"/>
              </a:spcAft>
              <a:buClrTx/>
              <a:buSzTx/>
              <a:buFont typeface="Arial" charset="0"/>
              <a:buNone/>
              <a:tabLst/>
              <a:defRPr/>
            </a:pPr>
            <a:r>
              <a:rPr kumimoji="0" lang="fa-IR" sz="1400" i="0" u="none" strike="noStrike" kern="1200" normalizeH="0" baseline="0" noProof="0" dirty="0" smtClean="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mn-lt"/>
                <a:ea typeface="+mn-ea"/>
                <a:cs typeface="B Nazanin" pitchFamily="2" charset="-78"/>
              </a:rPr>
              <a:t>ویژوال بیسیک چیست؟</a:t>
            </a:r>
          </a:p>
          <a:p>
            <a:pPr lvl="0" algn="just" rtl="1">
              <a:spcBef>
                <a:spcPts val="300"/>
              </a:spcBef>
            </a:pPr>
            <a:r>
              <a:rPr lang="fa-IR"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دستورات کار با سیستم فایل</a:t>
            </a:r>
          </a:p>
          <a:p>
            <a:pPr lvl="0" algn="just" rtl="1">
              <a:spcBef>
                <a:spcPts val="300"/>
              </a:spcBef>
            </a:pPr>
            <a:r>
              <a:rPr lang="fa-IR" sz="1400" dirty="0" smtClean="0">
                <a:ln w="18415" cmpd="sng">
                  <a:solidFill>
                    <a:srgbClr val="FFFFFF"/>
                  </a:solidFill>
                  <a:prstDash val="solid"/>
                </a:ln>
                <a:solidFill>
                  <a:srgbClr val="FFFFFF"/>
                </a:solidFill>
                <a:effectLst>
                  <a:outerShdw blurRad="38100" dist="38100" dir="2700000" algn="tl">
                    <a:srgbClr val="000000">
                      <a:alpha val="43137"/>
                    </a:srgbClr>
                  </a:outerShdw>
                </a:effectLst>
                <a:latin typeface="Courier New" pitchFamily="49" charset="0"/>
                <a:cs typeface="Courier New" pitchFamily="49" charset="0"/>
              </a:rPr>
              <a:t>  </a:t>
            </a:r>
            <a:r>
              <a:rPr lang="en-US" sz="1400" dirty="0" err="1" smtClean="0">
                <a:ln w="18415" cmpd="sng">
                  <a:solidFill>
                    <a:srgbClr val="FFFFFF"/>
                  </a:solidFill>
                  <a:prstDash val="solid"/>
                </a:ln>
                <a:solidFill>
                  <a:srgbClr val="FFFFFF"/>
                </a:solidFill>
                <a:effectLst>
                  <a:outerShdw blurRad="38100" dist="38100" dir="2700000" algn="tl">
                    <a:srgbClr val="000000">
                      <a:alpha val="43137"/>
                    </a:srgbClr>
                  </a:outerShdw>
                </a:effectLst>
                <a:latin typeface="Courier New" pitchFamily="49" charset="0"/>
                <a:cs typeface="Courier New" pitchFamily="49" charset="0"/>
              </a:rPr>
              <a:t>ChDrive</a:t>
            </a:r>
            <a:endParaRPr lang="en-US" sz="1400" dirty="0" smtClean="0">
              <a:ln w="18415" cmpd="sng">
                <a:solidFill>
                  <a:srgbClr val="FFFFFF"/>
                </a:solidFill>
                <a:prstDash val="solid"/>
              </a:ln>
              <a:solidFill>
                <a:srgbClr val="FFFFFF"/>
              </a:solidFill>
              <a:effectLst>
                <a:outerShdw blurRad="38100" dist="38100" dir="2700000" algn="tl">
                  <a:srgbClr val="000000">
                    <a:alpha val="43137"/>
                  </a:srgbClr>
                </a:outerShdw>
              </a:effectLst>
              <a:latin typeface="Courier New" pitchFamily="49" charset="0"/>
              <a:cs typeface="Courier New" pitchFamily="49" charset="0"/>
            </a:endParaRPr>
          </a:p>
          <a:p>
            <a:pPr lvl="0" algn="just" rtl="1">
              <a:spcBef>
                <a:spcPts val="300"/>
              </a:spcBef>
            </a:pPr>
            <a:r>
              <a:rPr lang="en-US" sz="1400" dirty="0" smtClean="0">
                <a:ln w="18415" cmpd="sng">
                  <a:solidFill>
                    <a:srgbClr val="FFFFFF"/>
                  </a:solidFill>
                  <a:prstDash val="solid"/>
                </a:ln>
                <a:solidFill>
                  <a:srgbClr val="FFFFFF"/>
                </a:solidFill>
                <a:effectLst>
                  <a:outerShdw blurRad="38100" dist="38100" dir="2700000" algn="tl">
                    <a:srgbClr val="000000">
                      <a:alpha val="43137"/>
                    </a:srgbClr>
                  </a:outerShdw>
                </a:effectLst>
                <a:latin typeface="Courier New" pitchFamily="49" charset="0"/>
                <a:cs typeface="Courier New" pitchFamily="49" charset="0"/>
              </a:rPr>
              <a:t> </a:t>
            </a:r>
            <a:r>
              <a:rPr lang="fa-IR" sz="1400" dirty="0" smtClean="0">
                <a:ln w="18415" cmpd="sng">
                  <a:solidFill>
                    <a:srgbClr val="FFFFFF"/>
                  </a:solidFill>
                  <a:prstDash val="solid"/>
                </a:ln>
                <a:solidFill>
                  <a:srgbClr val="FFFFFF"/>
                </a:solidFill>
                <a:effectLst>
                  <a:outerShdw blurRad="38100" dist="38100" dir="2700000" algn="tl">
                    <a:srgbClr val="000000">
                      <a:alpha val="43137"/>
                    </a:srgbClr>
                  </a:outerShdw>
                </a:effectLst>
                <a:latin typeface="Courier New" pitchFamily="49" charset="0"/>
                <a:cs typeface="Courier New" pitchFamily="49" charset="0"/>
              </a:rPr>
              <a:t> </a:t>
            </a:r>
            <a:r>
              <a:rPr lang="en-US" sz="1400" dirty="0" err="1" smtClean="0">
                <a:ln w="18415" cmpd="sng">
                  <a:solidFill>
                    <a:srgbClr val="FFFFFF"/>
                  </a:solidFill>
                  <a:prstDash val="solid"/>
                </a:ln>
                <a:solidFill>
                  <a:srgbClr val="FFFFFF"/>
                </a:solidFill>
                <a:effectLst>
                  <a:outerShdw blurRad="38100" dist="38100" dir="2700000" algn="tl">
                    <a:srgbClr val="000000">
                      <a:alpha val="43137"/>
                    </a:srgbClr>
                  </a:outerShdw>
                </a:effectLst>
                <a:latin typeface="Courier New" pitchFamily="49" charset="0"/>
                <a:cs typeface="Courier New" pitchFamily="49" charset="0"/>
              </a:rPr>
              <a:t>ChDir</a:t>
            </a:r>
            <a:endParaRPr lang="en-US" sz="1400" dirty="0" smtClean="0">
              <a:ln w="18415" cmpd="sng">
                <a:solidFill>
                  <a:srgbClr val="FFFFFF"/>
                </a:solidFill>
                <a:prstDash val="solid"/>
              </a:ln>
              <a:solidFill>
                <a:srgbClr val="FFFFFF"/>
              </a:solidFill>
              <a:effectLst>
                <a:outerShdw blurRad="38100" dist="38100" dir="2700000" algn="tl">
                  <a:srgbClr val="000000">
                    <a:alpha val="43137"/>
                  </a:srgbClr>
                </a:outerShdw>
              </a:effectLst>
              <a:latin typeface="Courier New" pitchFamily="49" charset="0"/>
              <a:cs typeface="Courier New" pitchFamily="49" charset="0"/>
            </a:endParaRPr>
          </a:p>
          <a:p>
            <a:pPr lvl="0" algn="just" rtl="1">
              <a:spcBef>
                <a:spcPts val="300"/>
              </a:spcBef>
            </a:pPr>
            <a:r>
              <a:rPr lang="fa-IR" sz="1400" dirty="0" smtClean="0">
                <a:ln w="18415" cmpd="sng">
                  <a:solidFill>
                    <a:srgbClr val="FFFFFF"/>
                  </a:solidFill>
                  <a:prstDash val="solid"/>
                </a:ln>
                <a:solidFill>
                  <a:srgbClr val="FFFFFF"/>
                </a:solidFill>
                <a:effectLst>
                  <a:outerShdw blurRad="38100" dist="38100" dir="2700000" algn="tl">
                    <a:srgbClr val="000000">
                      <a:alpha val="43137"/>
                    </a:srgbClr>
                  </a:outerShdw>
                </a:effectLst>
                <a:latin typeface="Courier New" pitchFamily="49" charset="0"/>
                <a:cs typeface="Courier New" pitchFamily="49" charset="0"/>
              </a:rPr>
              <a:t>  </a:t>
            </a:r>
            <a:r>
              <a:rPr lang="en-US" sz="1400" dirty="0" err="1" smtClean="0">
                <a:ln w="18415" cmpd="sng">
                  <a:solidFill>
                    <a:srgbClr val="FFFFFF"/>
                  </a:solidFill>
                  <a:prstDash val="solid"/>
                </a:ln>
                <a:solidFill>
                  <a:srgbClr val="FFFFFF"/>
                </a:solidFill>
                <a:effectLst>
                  <a:outerShdw blurRad="38100" dist="38100" dir="2700000" algn="tl">
                    <a:srgbClr val="000000">
                      <a:alpha val="43137"/>
                    </a:srgbClr>
                  </a:outerShdw>
                </a:effectLst>
                <a:latin typeface="Courier New" pitchFamily="49" charset="0"/>
                <a:cs typeface="Courier New" pitchFamily="49" charset="0"/>
              </a:rPr>
              <a:t>FileCopy</a:t>
            </a:r>
            <a:endParaRPr lang="en-US" sz="1400" dirty="0" smtClean="0">
              <a:ln w="18415" cmpd="sng">
                <a:solidFill>
                  <a:srgbClr val="FFFFFF"/>
                </a:solidFill>
                <a:prstDash val="solid"/>
              </a:ln>
              <a:solidFill>
                <a:srgbClr val="FFFFFF"/>
              </a:solidFill>
              <a:effectLst>
                <a:outerShdw blurRad="38100" dist="38100" dir="2700000" algn="tl">
                  <a:srgbClr val="000000">
                    <a:alpha val="43137"/>
                  </a:srgbClr>
                </a:outerShdw>
              </a:effectLst>
              <a:latin typeface="Courier New" pitchFamily="49" charset="0"/>
              <a:cs typeface="Courier New" pitchFamily="49" charset="0"/>
            </a:endParaRPr>
          </a:p>
          <a:p>
            <a:pPr lvl="0" algn="just" rtl="1">
              <a:spcBef>
                <a:spcPts val="300"/>
              </a:spcBef>
            </a:pPr>
            <a:r>
              <a:rPr lang="fa-IR" sz="1400" dirty="0" smtClean="0">
                <a:ln w="18415" cmpd="sng">
                  <a:solidFill>
                    <a:srgbClr val="FFFFFF"/>
                  </a:solidFill>
                  <a:prstDash val="solid"/>
                </a:ln>
                <a:solidFill>
                  <a:srgbClr val="FFFFFF"/>
                </a:solidFill>
                <a:effectLst>
                  <a:outerShdw blurRad="38100" dist="38100" dir="2700000" algn="tl">
                    <a:srgbClr val="000000">
                      <a:alpha val="43137"/>
                    </a:srgbClr>
                  </a:outerShdw>
                </a:effectLst>
                <a:latin typeface="Courier New" pitchFamily="49" charset="0"/>
                <a:cs typeface="Courier New" pitchFamily="49" charset="0"/>
              </a:rPr>
              <a:t>  </a:t>
            </a:r>
            <a:r>
              <a:rPr lang="en-US" sz="1400" dirty="0" smtClean="0">
                <a:ln w="18415" cmpd="sng">
                  <a:solidFill>
                    <a:srgbClr val="FFFFFF"/>
                  </a:solidFill>
                  <a:prstDash val="solid"/>
                </a:ln>
                <a:solidFill>
                  <a:srgbClr val="FFFFFF"/>
                </a:solidFill>
                <a:effectLst>
                  <a:outerShdw blurRad="38100" dist="38100" dir="2700000" algn="tl">
                    <a:srgbClr val="000000">
                      <a:alpha val="43137"/>
                    </a:srgbClr>
                  </a:outerShdw>
                </a:effectLst>
                <a:latin typeface="Courier New" pitchFamily="49" charset="0"/>
                <a:cs typeface="Courier New" pitchFamily="49" charset="0"/>
              </a:rPr>
              <a:t>Kill</a:t>
            </a:r>
            <a:endParaRPr lang="fa-IR" sz="1400" dirty="0" smtClean="0">
              <a:ln w="18415" cmpd="sng">
                <a:solidFill>
                  <a:srgbClr val="FFFFFF"/>
                </a:solidFill>
                <a:prstDash val="solid"/>
              </a:ln>
              <a:solidFill>
                <a:srgbClr val="FFFFFF"/>
              </a:solidFill>
              <a:effectLst>
                <a:outerShdw blurRad="38100" dist="38100" dir="2700000" algn="tl">
                  <a:srgbClr val="000000">
                    <a:alpha val="43137"/>
                  </a:srgbClr>
                </a:outerShdw>
              </a:effectLst>
              <a:latin typeface="Courier New" pitchFamily="49" charset="0"/>
              <a:cs typeface="Courier New" pitchFamily="49" charset="0"/>
            </a:endParaRPr>
          </a:p>
          <a:p>
            <a:pPr lvl="0" algn="just" rtl="1">
              <a:spcBef>
                <a:spcPts val="300"/>
              </a:spcBef>
            </a:pPr>
            <a:r>
              <a:rPr lang="fa-IR" sz="1400" dirty="0" smtClean="0">
                <a:ln w="18415" cmpd="sng">
                  <a:solidFill>
                    <a:srgbClr val="FFFFFF"/>
                  </a:solidFill>
                  <a:prstDash val="solid"/>
                </a:ln>
                <a:solidFill>
                  <a:srgbClr val="FFFFFF"/>
                </a:solidFill>
                <a:effectLst>
                  <a:outerShdw blurRad="38100" dist="38100" dir="2700000" algn="tl">
                    <a:srgbClr val="000000">
                      <a:alpha val="43137"/>
                    </a:srgbClr>
                  </a:outerShdw>
                </a:effectLst>
                <a:latin typeface="Courier New" pitchFamily="49" charset="0"/>
                <a:cs typeface="Courier New" pitchFamily="49" charset="0"/>
              </a:rPr>
              <a:t>  </a:t>
            </a:r>
            <a:r>
              <a:rPr lang="en-US" sz="1400" dirty="0" err="1" smtClean="0">
                <a:ln w="18415" cmpd="sng">
                  <a:solidFill>
                    <a:srgbClr val="FFFFFF"/>
                  </a:solidFill>
                  <a:prstDash val="solid"/>
                </a:ln>
                <a:solidFill>
                  <a:srgbClr val="FFFFFF"/>
                </a:solidFill>
                <a:effectLst>
                  <a:outerShdw blurRad="38100" dist="38100" dir="2700000" algn="tl">
                    <a:srgbClr val="000000">
                      <a:alpha val="43137"/>
                    </a:srgbClr>
                  </a:outerShdw>
                </a:effectLst>
                <a:latin typeface="Courier New" pitchFamily="49" charset="0"/>
                <a:cs typeface="Courier New" pitchFamily="49" charset="0"/>
              </a:rPr>
              <a:t>MkDir</a:t>
            </a:r>
            <a:endParaRPr lang="en-US" sz="1400" dirty="0" smtClean="0">
              <a:ln w="18415" cmpd="sng">
                <a:solidFill>
                  <a:srgbClr val="FFFFFF"/>
                </a:solidFill>
                <a:prstDash val="solid"/>
              </a:ln>
              <a:solidFill>
                <a:srgbClr val="FFFFFF"/>
              </a:solidFill>
              <a:effectLst>
                <a:outerShdw blurRad="38100" dist="38100" dir="2700000" algn="tl">
                  <a:srgbClr val="000000">
                    <a:alpha val="43137"/>
                  </a:srgbClr>
                </a:outerShdw>
              </a:effectLst>
              <a:latin typeface="Courier New" pitchFamily="49" charset="0"/>
              <a:cs typeface="Courier New" pitchFamily="49" charset="0"/>
            </a:endParaRPr>
          </a:p>
          <a:p>
            <a:pPr lvl="0" algn="just" rtl="1">
              <a:spcBef>
                <a:spcPts val="300"/>
              </a:spcBef>
            </a:pPr>
            <a:r>
              <a:rPr lang="fa-IR" sz="1400" dirty="0" smtClean="0">
                <a:ln w="18415" cmpd="sng">
                  <a:solidFill>
                    <a:srgbClr val="FFFFFF"/>
                  </a:solidFill>
                  <a:prstDash val="solid"/>
                </a:ln>
                <a:solidFill>
                  <a:srgbClr val="FFFFFF"/>
                </a:solidFill>
                <a:effectLst>
                  <a:outerShdw blurRad="38100" dist="38100" dir="2700000" algn="tl">
                    <a:srgbClr val="000000">
                      <a:alpha val="43137"/>
                    </a:srgbClr>
                  </a:outerShdw>
                </a:effectLst>
                <a:latin typeface="Courier New" pitchFamily="49" charset="0"/>
                <a:cs typeface="Courier New" pitchFamily="49" charset="0"/>
              </a:rPr>
              <a:t>  </a:t>
            </a:r>
            <a:r>
              <a:rPr lang="en-US" sz="1400" dirty="0" err="1" smtClean="0">
                <a:ln w="18415" cmpd="sng">
                  <a:solidFill>
                    <a:srgbClr val="FFFFFF"/>
                  </a:solidFill>
                  <a:prstDash val="solid"/>
                </a:ln>
                <a:solidFill>
                  <a:srgbClr val="FFFFFF"/>
                </a:solidFill>
                <a:effectLst>
                  <a:outerShdw blurRad="38100" dist="38100" dir="2700000" algn="tl">
                    <a:srgbClr val="000000">
                      <a:alpha val="43137"/>
                    </a:srgbClr>
                  </a:outerShdw>
                </a:effectLst>
                <a:latin typeface="Courier New" pitchFamily="49" charset="0"/>
                <a:cs typeface="Courier New" pitchFamily="49" charset="0"/>
              </a:rPr>
              <a:t>RmDir</a:t>
            </a:r>
            <a:endParaRPr lang="fa-IR" sz="1400" dirty="0" smtClean="0">
              <a:ln w="18415" cmpd="sng">
                <a:solidFill>
                  <a:srgbClr val="FFFFFF"/>
                </a:solidFill>
                <a:prstDash val="solid"/>
              </a:ln>
              <a:solidFill>
                <a:srgbClr val="FFFFFF"/>
              </a:solidFill>
              <a:effectLst>
                <a:outerShdw blurRad="38100" dist="38100" dir="2700000" algn="tl">
                  <a:srgbClr val="000000">
                    <a:alpha val="43137"/>
                  </a:srgbClr>
                </a:outerShdw>
              </a:effectLst>
              <a:latin typeface="Courier New" pitchFamily="49" charset="0"/>
              <a:cs typeface="Courier New" pitchFamily="49" charset="0"/>
            </a:endParaRPr>
          </a:p>
          <a:p>
            <a:pPr lvl="0" algn="just" rtl="1">
              <a:spcBef>
                <a:spcPts val="300"/>
              </a:spcBef>
            </a:pPr>
            <a:r>
              <a:rPr lang="fa-IR" sz="1400" dirty="0" smtClean="0">
                <a:ln w="18415" cmpd="sng">
                  <a:solidFill>
                    <a:srgbClr val="FFFFFF"/>
                  </a:solidFill>
                  <a:prstDash val="solid"/>
                </a:ln>
                <a:solidFill>
                  <a:srgbClr val="FFFFFF"/>
                </a:solidFill>
                <a:effectLst>
                  <a:outerShdw blurRad="38100" dist="38100" dir="2700000" algn="tl">
                    <a:srgbClr val="000000">
                      <a:alpha val="43137"/>
                    </a:srgbClr>
                  </a:outerShdw>
                </a:effectLst>
                <a:latin typeface="Courier New" pitchFamily="49" charset="0"/>
                <a:cs typeface="Courier New" pitchFamily="49" charset="0"/>
              </a:rPr>
              <a:t>  </a:t>
            </a:r>
            <a:r>
              <a:rPr lang="en-US" sz="1400" u="sng" dirty="0" smtClean="0">
                <a:ln w="18415" cmpd="sng">
                  <a:solidFill>
                    <a:srgbClr val="FFFFFF"/>
                  </a:solidFill>
                  <a:prstDash val="solid"/>
                </a:ln>
                <a:solidFill>
                  <a:srgbClr val="FFFFFF"/>
                </a:solidFill>
                <a:effectLst>
                  <a:outerShdw blurRad="38100" dist="38100" dir="2700000" algn="tl">
                    <a:srgbClr val="000000">
                      <a:alpha val="43137"/>
                    </a:srgbClr>
                  </a:outerShdw>
                </a:effectLst>
                <a:latin typeface="Courier New" pitchFamily="49" charset="0"/>
                <a:cs typeface="Courier New" pitchFamily="49" charset="0"/>
              </a:rPr>
              <a:t>Move</a:t>
            </a:r>
          </a:p>
          <a:p>
            <a:pPr lvl="0" algn="just" rtl="1">
              <a:spcBef>
                <a:spcPts val="300"/>
              </a:spcBef>
            </a:pPr>
            <a:r>
              <a:rPr lang="fa-IR" sz="1400" dirty="0" smtClean="0">
                <a:ln w="18415" cmpd="sng">
                  <a:solidFill>
                    <a:srgbClr val="FFFFFF"/>
                  </a:solidFill>
                  <a:prstDash val="solid"/>
                </a:ln>
                <a:solidFill>
                  <a:srgbClr val="FFFFFF"/>
                </a:solidFill>
                <a:effectLst>
                  <a:outerShdw blurRad="38100" dist="38100" dir="2700000" algn="tl">
                    <a:srgbClr val="000000">
                      <a:alpha val="43137"/>
                    </a:srgbClr>
                  </a:outerShdw>
                </a:effectLst>
                <a:latin typeface="Courier New" pitchFamily="49" charset="0"/>
                <a:cs typeface="Courier New" pitchFamily="49" charset="0"/>
              </a:rPr>
              <a:t>  </a:t>
            </a:r>
            <a:r>
              <a:rPr lang="en-US" sz="1400" dirty="0" smtClean="0">
                <a:ln w="18415" cmpd="sng">
                  <a:solidFill>
                    <a:srgbClr val="FFFFFF"/>
                  </a:solidFill>
                  <a:prstDash val="solid"/>
                </a:ln>
                <a:solidFill>
                  <a:srgbClr val="FFFFFF"/>
                </a:solidFill>
                <a:effectLst>
                  <a:outerShdw blurRad="38100" dist="38100" dir="2700000" algn="tl">
                    <a:srgbClr val="000000">
                      <a:alpha val="43137"/>
                    </a:srgbClr>
                  </a:outerShdw>
                </a:effectLst>
                <a:latin typeface="Courier New" pitchFamily="49" charset="0"/>
                <a:cs typeface="Courier New" pitchFamily="49" charset="0"/>
              </a:rPr>
              <a:t>Dir</a:t>
            </a:r>
          </a:p>
          <a:p>
            <a:pPr lvl="0" algn="just" rtl="1">
              <a:spcBef>
                <a:spcPts val="300"/>
              </a:spcBef>
            </a:pPr>
            <a:r>
              <a:rPr lang="fa-IR"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دستورات کار با داده فایل</a:t>
            </a:r>
            <a:endParaRPr lang="en-US"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endParaRPr>
          </a:p>
          <a:p>
            <a:pPr lvl="0" algn="just" rtl="1">
              <a:spcBef>
                <a:spcPts val="300"/>
              </a:spcBef>
            </a:pPr>
            <a:r>
              <a:rPr lang="fa-IR"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مدیریت خطا در کار با فایل</a:t>
            </a:r>
          </a:p>
          <a:p>
            <a:pPr lvl="0" algn="just" rtl="1">
              <a:spcBef>
                <a:spcPts val="300"/>
              </a:spcBef>
            </a:pPr>
            <a:r>
              <a:rPr lang="fa-IR"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معرفی </a:t>
            </a:r>
            <a:r>
              <a:rPr lang="en-US" sz="12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urier New" pitchFamily="49" charset="0"/>
                <a:cs typeface="Courier New" pitchFamily="49" charset="0"/>
              </a:rPr>
              <a:t>.NET Framework</a:t>
            </a:r>
          </a:p>
          <a:p>
            <a:pPr lvl="0" algn="just" rtl="1">
              <a:spcBef>
                <a:spcPts val="300"/>
              </a:spcBef>
            </a:pPr>
            <a:r>
              <a:rPr lang="fa-IR" sz="12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urier New" pitchFamily="49" charset="0"/>
                <a:cs typeface="B Nazanin" pitchFamily="2" charset="-78"/>
              </a:rPr>
              <a:t>جمع بندی</a:t>
            </a:r>
            <a:endParaRPr lang="fa-IR"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urier New" pitchFamily="49" charset="0"/>
              <a:cs typeface="B Nazanin" pitchFamily="2" charset="-78"/>
            </a:endParaRPr>
          </a:p>
          <a:p>
            <a:pPr algn="just" rtl="1">
              <a:spcBef>
                <a:spcPts val="300"/>
              </a:spcBef>
            </a:pPr>
            <a:r>
              <a:rPr lang="fa-IR" sz="1400" dirty="0" smtClean="0">
                <a:cs typeface="B Nazanin" pitchFamily="2" charset="-78"/>
              </a:rPr>
              <a:t>  </a:t>
            </a:r>
            <a:endParaRPr lang="en-US" sz="1400" dirty="0">
              <a:cs typeface="B Nazanin" pitchFamily="2" charset="-78"/>
            </a:endParaRPr>
          </a:p>
          <a:p>
            <a:pPr marL="0" marR="0" lvl="0" indent="0" algn="just" defTabSz="914400" rtl="1" eaLnBrk="1" fontAlgn="base" latinLnBrk="0" hangingPunct="1">
              <a:spcBef>
                <a:spcPts val="300"/>
              </a:spcBef>
              <a:spcAft>
                <a:spcPct val="0"/>
              </a:spcAft>
              <a:buClrTx/>
              <a:buSzTx/>
              <a:buFont typeface="Arial" charset="0"/>
              <a:buNone/>
              <a:tabLst/>
              <a:defRPr/>
            </a:pPr>
            <a:endParaRPr kumimoji="0" lang="en-US" sz="1400" b="0" i="0" u="none" strike="noStrike" kern="1200" cap="none" spc="0" normalizeH="0" baseline="0" noProof="0" dirty="0" smtClean="0">
              <a:ln>
                <a:noFill/>
              </a:ln>
              <a:solidFill>
                <a:schemeClr val="tx1"/>
              </a:solidFill>
              <a:effectLst/>
              <a:uLnTx/>
              <a:uFillTx/>
              <a:latin typeface="+mn-lt"/>
              <a:ea typeface="+mn-ea"/>
              <a:cs typeface="B Nazanin" pitchFamily="2" charset="-78"/>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8" name="Titre 1"/>
          <p:cNvSpPr>
            <a:spLocks noGrp="1"/>
          </p:cNvSpPr>
          <p:nvPr>
            <p:ph type="title"/>
          </p:nvPr>
        </p:nvSpPr>
        <p:spPr>
          <a:xfrm>
            <a:off x="457200" y="274638"/>
            <a:ext cx="8229600" cy="1143000"/>
          </a:xfrm>
        </p:spPr>
        <p:txBody>
          <a:bodyPr/>
          <a:lstStyle/>
          <a:p>
            <a:pPr algn="r" rtl="1"/>
            <a:r>
              <a:rPr lang="fa-IR"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cs typeface="B Nazanin" pitchFamily="2" charset="-78"/>
              </a:rPr>
              <a:t>دستورات کار با سیستم فایل </a:t>
            </a:r>
            <a:r>
              <a:rPr lang="fa-IR" sz="32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cs typeface="B Nazanin" pitchFamily="2" charset="-78"/>
              </a:rPr>
              <a:t>(ادامه)</a:t>
            </a:r>
            <a:endParaRPr lang="fa-IR"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cs typeface="B Nazanin" pitchFamily="2" charset="-78"/>
            </a:endParaRPr>
          </a:p>
        </p:txBody>
      </p:sp>
      <p:sp>
        <p:nvSpPr>
          <p:cNvPr id="9" name="Espace réservé du contenu 2"/>
          <p:cNvSpPr>
            <a:spLocks noGrp="1"/>
          </p:cNvSpPr>
          <p:nvPr>
            <p:ph idx="1"/>
          </p:nvPr>
        </p:nvSpPr>
        <p:spPr>
          <a:xfrm>
            <a:off x="2071670" y="1357298"/>
            <a:ext cx="6615130" cy="5143515"/>
          </a:xfrm>
        </p:spPr>
        <p:txBody>
          <a:bodyPr/>
          <a:lstStyle/>
          <a:p>
            <a:pPr algn="just">
              <a:buNone/>
            </a:pPr>
            <a:r>
              <a:rPr lang="en-US" sz="2800" dirty="0" smtClean="0">
                <a:cs typeface="B Nazanin" pitchFamily="2" charset="-78"/>
              </a:rPr>
              <a:t>Dir:</a:t>
            </a:r>
            <a:endParaRPr lang="fa-IR" sz="2800" dirty="0" smtClean="0">
              <a:cs typeface="B Nazanin" pitchFamily="2" charset="-78"/>
            </a:endParaRPr>
          </a:p>
          <a:p>
            <a:pPr marL="0" indent="0" algn="just" rtl="1">
              <a:buNone/>
            </a:pPr>
            <a:r>
              <a:rPr lang="fa-IR" sz="2800" dirty="0" smtClean="0">
                <a:cs typeface="B Nazanin" pitchFamily="2" charset="-78"/>
              </a:rPr>
              <a:t>از این تابع برای تشخیص وجود یک فایل استفاده می شود. مثال:</a:t>
            </a:r>
          </a:p>
          <a:p>
            <a:pPr marL="0" indent="0" algn="just">
              <a:buNone/>
            </a:pPr>
            <a:r>
              <a:rPr lang="en-US" sz="2800" dirty="0" smtClean="0">
                <a:cs typeface="B Nazanin" pitchFamily="2" charset="-78"/>
              </a:rPr>
              <a:t>S=dir(“C:\folder1\file1.txt”);</a:t>
            </a:r>
          </a:p>
          <a:p>
            <a:pPr marL="0" indent="0" algn="just">
              <a:buNone/>
            </a:pPr>
            <a:r>
              <a:rPr lang="en-US" sz="2800" dirty="0" smtClean="0">
                <a:cs typeface="B Nazanin" pitchFamily="2" charset="-78"/>
              </a:rPr>
              <a:t>If (S=“file1.txt”) </a:t>
            </a:r>
            <a:r>
              <a:rPr lang="en-US" sz="2800" dirty="0" err="1" smtClean="0">
                <a:cs typeface="B Nazanin" pitchFamily="2" charset="-78"/>
              </a:rPr>
              <a:t>MsgBox</a:t>
            </a:r>
            <a:r>
              <a:rPr lang="en-US" sz="2800" dirty="0" smtClean="0">
                <a:cs typeface="B Nazanin" pitchFamily="2" charset="-78"/>
              </a:rPr>
              <a:t> “File1.txt exists”</a:t>
            </a:r>
          </a:p>
          <a:p>
            <a:pPr marL="0" indent="0" algn="just">
              <a:buNone/>
            </a:pPr>
            <a:r>
              <a:rPr lang="en-US" sz="2800" dirty="0" smtClean="0">
                <a:cs typeface="B Nazanin" pitchFamily="2" charset="-78"/>
              </a:rPr>
              <a:t>Else </a:t>
            </a:r>
            <a:r>
              <a:rPr lang="en-US" sz="2800" dirty="0" err="1" smtClean="0">
                <a:cs typeface="B Nazanin" pitchFamily="2" charset="-78"/>
              </a:rPr>
              <a:t>MsgBox</a:t>
            </a:r>
            <a:r>
              <a:rPr lang="en-US" sz="2800" dirty="0" smtClean="0">
                <a:cs typeface="B Nazanin" pitchFamily="2" charset="-78"/>
              </a:rPr>
              <a:t> “File1.txt doesn’t Exist”</a:t>
            </a:r>
          </a:p>
          <a:p>
            <a:pPr marL="0" indent="0" algn="just">
              <a:buNone/>
            </a:pPr>
            <a:r>
              <a:rPr lang="en-US" sz="2800" dirty="0" smtClean="0">
                <a:cs typeface="B Nazanin" pitchFamily="2" charset="-78"/>
              </a:rPr>
              <a:t>End if</a:t>
            </a:r>
          </a:p>
          <a:p>
            <a:pPr marL="0" indent="0" algn="just" rtl="1">
              <a:buNone/>
            </a:pPr>
            <a:endParaRPr lang="en-US" sz="2800" dirty="0" smtClean="0">
              <a:cs typeface="B Nazanin" pitchFamily="2" charset="-78"/>
            </a:endParaRPr>
          </a:p>
          <a:p>
            <a:pPr marL="0" indent="0" algn="just" rtl="1">
              <a:buNone/>
            </a:pPr>
            <a:r>
              <a:rPr lang="fa-IR" sz="2800" dirty="0" smtClean="0">
                <a:cs typeface="B Nazanin" pitchFamily="2" charset="-78"/>
              </a:rPr>
              <a:t>این تابع تنها نام فایل را در صورت وجود و رشته خالی در صورت عدم وجود بر می گرداند.</a:t>
            </a:r>
          </a:p>
          <a:p>
            <a:pPr algn="just" rtl="1">
              <a:buNone/>
            </a:pPr>
            <a:endParaRPr lang="fr-CA" sz="2800" dirty="0" smtClean="0">
              <a:cs typeface="B Nazanin" pitchFamily="2" charset="-78"/>
            </a:endParaRPr>
          </a:p>
          <a:p>
            <a:pPr algn="just">
              <a:buNone/>
            </a:pPr>
            <a:endParaRPr lang="fr-CA" sz="2800" dirty="0" smtClean="0">
              <a:cs typeface="B Nazanin" pitchFamily="2" charset="-78"/>
            </a:endParaRPr>
          </a:p>
        </p:txBody>
      </p:sp>
      <p:sp>
        <p:nvSpPr>
          <p:cNvPr id="4" name="Espace réservé du contenu 2"/>
          <p:cNvSpPr txBox="1">
            <a:spLocks/>
          </p:cNvSpPr>
          <p:nvPr/>
        </p:nvSpPr>
        <p:spPr bwMode="auto">
          <a:xfrm>
            <a:off x="0" y="142852"/>
            <a:ext cx="1857356" cy="650085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1" eaLnBrk="1" fontAlgn="base" latinLnBrk="0" hangingPunct="1">
              <a:spcBef>
                <a:spcPts val="300"/>
              </a:spcBef>
              <a:spcAft>
                <a:spcPct val="0"/>
              </a:spcAft>
              <a:buClrTx/>
              <a:buSzTx/>
              <a:buFont typeface="Arial" charset="0"/>
              <a:buNone/>
              <a:tabLst/>
              <a:defRPr/>
            </a:pPr>
            <a:r>
              <a:rPr lang="fa-IR" sz="1400"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cs typeface="B Nazanin" pitchFamily="2" charset="-78"/>
              </a:rPr>
              <a:t>مطالب مطرحی</a:t>
            </a:r>
          </a:p>
          <a:p>
            <a:pPr marL="0" marR="0" lvl="0" indent="0" algn="just" defTabSz="914400" rtl="1" eaLnBrk="1" fontAlgn="base" latinLnBrk="0" hangingPunct="1">
              <a:spcBef>
                <a:spcPts val="300"/>
              </a:spcBef>
              <a:spcAft>
                <a:spcPct val="0"/>
              </a:spcAft>
              <a:buClrTx/>
              <a:buSzTx/>
              <a:buFont typeface="Arial" charset="0"/>
              <a:buNone/>
              <a:tabLst/>
              <a:defRPr/>
            </a:pPr>
            <a:r>
              <a:rPr kumimoji="0" lang="fa-IR" sz="1400" i="0" u="none" strike="noStrike" kern="1200" normalizeH="0" baseline="0" noProof="0" dirty="0" smtClean="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mn-lt"/>
                <a:ea typeface="+mn-ea"/>
                <a:cs typeface="B Nazanin" pitchFamily="2" charset="-78"/>
              </a:rPr>
              <a:t>ویژوال بیسیک چیست؟</a:t>
            </a:r>
          </a:p>
          <a:p>
            <a:pPr lvl="0" algn="just" rtl="1">
              <a:spcBef>
                <a:spcPts val="300"/>
              </a:spcBef>
            </a:pPr>
            <a:r>
              <a:rPr lang="fa-IR"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دستورات کار با سیستم فایل</a:t>
            </a:r>
          </a:p>
          <a:p>
            <a:pPr lvl="0" algn="just" rtl="1">
              <a:spcBef>
                <a:spcPts val="300"/>
              </a:spcBef>
            </a:pPr>
            <a:r>
              <a:rPr lang="fa-IR" sz="1400" dirty="0" smtClean="0">
                <a:ln w="18415" cmpd="sng">
                  <a:solidFill>
                    <a:srgbClr val="FFFFFF"/>
                  </a:solidFill>
                  <a:prstDash val="solid"/>
                </a:ln>
                <a:solidFill>
                  <a:srgbClr val="FFFFFF"/>
                </a:solidFill>
                <a:effectLst>
                  <a:outerShdw blurRad="38100" dist="38100" dir="2700000" algn="tl">
                    <a:srgbClr val="000000">
                      <a:alpha val="43137"/>
                    </a:srgbClr>
                  </a:outerShdw>
                </a:effectLst>
                <a:latin typeface="Courier New" pitchFamily="49" charset="0"/>
                <a:cs typeface="Courier New" pitchFamily="49" charset="0"/>
              </a:rPr>
              <a:t>  </a:t>
            </a:r>
            <a:r>
              <a:rPr lang="en-US" sz="1400" dirty="0" err="1" smtClean="0">
                <a:ln w="18415" cmpd="sng">
                  <a:solidFill>
                    <a:srgbClr val="FFFFFF"/>
                  </a:solidFill>
                  <a:prstDash val="solid"/>
                </a:ln>
                <a:solidFill>
                  <a:srgbClr val="FFFFFF"/>
                </a:solidFill>
                <a:effectLst>
                  <a:outerShdw blurRad="38100" dist="38100" dir="2700000" algn="tl">
                    <a:srgbClr val="000000">
                      <a:alpha val="43137"/>
                    </a:srgbClr>
                  </a:outerShdw>
                </a:effectLst>
                <a:latin typeface="Courier New" pitchFamily="49" charset="0"/>
                <a:cs typeface="Courier New" pitchFamily="49" charset="0"/>
              </a:rPr>
              <a:t>ChDrive</a:t>
            </a:r>
            <a:endParaRPr lang="en-US" sz="1400" dirty="0" smtClean="0">
              <a:ln w="18415" cmpd="sng">
                <a:solidFill>
                  <a:srgbClr val="FFFFFF"/>
                </a:solidFill>
                <a:prstDash val="solid"/>
              </a:ln>
              <a:solidFill>
                <a:srgbClr val="FFFFFF"/>
              </a:solidFill>
              <a:effectLst>
                <a:outerShdw blurRad="38100" dist="38100" dir="2700000" algn="tl">
                  <a:srgbClr val="000000">
                    <a:alpha val="43137"/>
                  </a:srgbClr>
                </a:outerShdw>
              </a:effectLst>
              <a:latin typeface="Courier New" pitchFamily="49" charset="0"/>
              <a:cs typeface="Courier New" pitchFamily="49" charset="0"/>
            </a:endParaRPr>
          </a:p>
          <a:p>
            <a:pPr lvl="0" algn="just" rtl="1">
              <a:spcBef>
                <a:spcPts val="300"/>
              </a:spcBef>
            </a:pPr>
            <a:r>
              <a:rPr lang="en-US" sz="1400" dirty="0" smtClean="0">
                <a:ln w="18415" cmpd="sng">
                  <a:solidFill>
                    <a:srgbClr val="FFFFFF"/>
                  </a:solidFill>
                  <a:prstDash val="solid"/>
                </a:ln>
                <a:solidFill>
                  <a:srgbClr val="FFFFFF"/>
                </a:solidFill>
                <a:effectLst>
                  <a:outerShdw blurRad="38100" dist="38100" dir="2700000" algn="tl">
                    <a:srgbClr val="000000">
                      <a:alpha val="43137"/>
                    </a:srgbClr>
                  </a:outerShdw>
                </a:effectLst>
                <a:latin typeface="Courier New" pitchFamily="49" charset="0"/>
                <a:cs typeface="Courier New" pitchFamily="49" charset="0"/>
              </a:rPr>
              <a:t> </a:t>
            </a:r>
            <a:r>
              <a:rPr lang="fa-IR" sz="1400" dirty="0" smtClean="0">
                <a:ln w="18415" cmpd="sng">
                  <a:solidFill>
                    <a:srgbClr val="FFFFFF"/>
                  </a:solidFill>
                  <a:prstDash val="solid"/>
                </a:ln>
                <a:solidFill>
                  <a:srgbClr val="FFFFFF"/>
                </a:solidFill>
                <a:effectLst>
                  <a:outerShdw blurRad="38100" dist="38100" dir="2700000" algn="tl">
                    <a:srgbClr val="000000">
                      <a:alpha val="43137"/>
                    </a:srgbClr>
                  </a:outerShdw>
                </a:effectLst>
                <a:latin typeface="Courier New" pitchFamily="49" charset="0"/>
                <a:cs typeface="Courier New" pitchFamily="49" charset="0"/>
              </a:rPr>
              <a:t> </a:t>
            </a:r>
            <a:r>
              <a:rPr lang="en-US" sz="1400" dirty="0" err="1" smtClean="0">
                <a:ln w="18415" cmpd="sng">
                  <a:solidFill>
                    <a:srgbClr val="FFFFFF"/>
                  </a:solidFill>
                  <a:prstDash val="solid"/>
                </a:ln>
                <a:solidFill>
                  <a:srgbClr val="FFFFFF"/>
                </a:solidFill>
                <a:effectLst>
                  <a:outerShdw blurRad="38100" dist="38100" dir="2700000" algn="tl">
                    <a:srgbClr val="000000">
                      <a:alpha val="43137"/>
                    </a:srgbClr>
                  </a:outerShdw>
                </a:effectLst>
                <a:latin typeface="Courier New" pitchFamily="49" charset="0"/>
                <a:cs typeface="Courier New" pitchFamily="49" charset="0"/>
              </a:rPr>
              <a:t>ChDir</a:t>
            </a:r>
            <a:endParaRPr lang="en-US" sz="1400" dirty="0" smtClean="0">
              <a:ln w="18415" cmpd="sng">
                <a:solidFill>
                  <a:srgbClr val="FFFFFF"/>
                </a:solidFill>
                <a:prstDash val="solid"/>
              </a:ln>
              <a:solidFill>
                <a:srgbClr val="FFFFFF"/>
              </a:solidFill>
              <a:effectLst>
                <a:outerShdw blurRad="38100" dist="38100" dir="2700000" algn="tl">
                  <a:srgbClr val="000000">
                    <a:alpha val="43137"/>
                  </a:srgbClr>
                </a:outerShdw>
              </a:effectLst>
              <a:latin typeface="Courier New" pitchFamily="49" charset="0"/>
              <a:cs typeface="Courier New" pitchFamily="49" charset="0"/>
            </a:endParaRPr>
          </a:p>
          <a:p>
            <a:pPr lvl="0" algn="just" rtl="1">
              <a:spcBef>
                <a:spcPts val="300"/>
              </a:spcBef>
            </a:pPr>
            <a:r>
              <a:rPr lang="fa-IR" sz="1400" dirty="0" smtClean="0">
                <a:ln w="18415" cmpd="sng">
                  <a:solidFill>
                    <a:srgbClr val="FFFFFF"/>
                  </a:solidFill>
                  <a:prstDash val="solid"/>
                </a:ln>
                <a:solidFill>
                  <a:srgbClr val="FFFFFF"/>
                </a:solidFill>
                <a:effectLst>
                  <a:outerShdw blurRad="38100" dist="38100" dir="2700000" algn="tl">
                    <a:srgbClr val="000000">
                      <a:alpha val="43137"/>
                    </a:srgbClr>
                  </a:outerShdw>
                </a:effectLst>
                <a:latin typeface="Courier New" pitchFamily="49" charset="0"/>
                <a:cs typeface="Courier New" pitchFamily="49" charset="0"/>
              </a:rPr>
              <a:t>  </a:t>
            </a:r>
            <a:r>
              <a:rPr lang="en-US" sz="1400" dirty="0" err="1" smtClean="0">
                <a:ln w="18415" cmpd="sng">
                  <a:solidFill>
                    <a:srgbClr val="FFFFFF"/>
                  </a:solidFill>
                  <a:prstDash val="solid"/>
                </a:ln>
                <a:solidFill>
                  <a:srgbClr val="FFFFFF"/>
                </a:solidFill>
                <a:effectLst>
                  <a:outerShdw blurRad="38100" dist="38100" dir="2700000" algn="tl">
                    <a:srgbClr val="000000">
                      <a:alpha val="43137"/>
                    </a:srgbClr>
                  </a:outerShdw>
                </a:effectLst>
                <a:latin typeface="Courier New" pitchFamily="49" charset="0"/>
                <a:cs typeface="Courier New" pitchFamily="49" charset="0"/>
              </a:rPr>
              <a:t>FileCopy</a:t>
            </a:r>
            <a:endParaRPr lang="en-US" sz="1400" dirty="0" smtClean="0">
              <a:ln w="18415" cmpd="sng">
                <a:solidFill>
                  <a:srgbClr val="FFFFFF"/>
                </a:solidFill>
                <a:prstDash val="solid"/>
              </a:ln>
              <a:solidFill>
                <a:srgbClr val="FFFFFF"/>
              </a:solidFill>
              <a:effectLst>
                <a:outerShdw blurRad="38100" dist="38100" dir="2700000" algn="tl">
                  <a:srgbClr val="000000">
                    <a:alpha val="43137"/>
                  </a:srgbClr>
                </a:outerShdw>
              </a:effectLst>
              <a:latin typeface="Courier New" pitchFamily="49" charset="0"/>
              <a:cs typeface="Courier New" pitchFamily="49" charset="0"/>
            </a:endParaRPr>
          </a:p>
          <a:p>
            <a:pPr lvl="0" algn="just" rtl="1">
              <a:spcBef>
                <a:spcPts val="300"/>
              </a:spcBef>
            </a:pPr>
            <a:r>
              <a:rPr lang="fa-IR" sz="1400" dirty="0" smtClean="0">
                <a:ln w="18415" cmpd="sng">
                  <a:solidFill>
                    <a:srgbClr val="FFFFFF"/>
                  </a:solidFill>
                  <a:prstDash val="solid"/>
                </a:ln>
                <a:solidFill>
                  <a:srgbClr val="FFFFFF"/>
                </a:solidFill>
                <a:effectLst>
                  <a:outerShdw blurRad="38100" dist="38100" dir="2700000" algn="tl">
                    <a:srgbClr val="000000">
                      <a:alpha val="43137"/>
                    </a:srgbClr>
                  </a:outerShdw>
                </a:effectLst>
                <a:latin typeface="Courier New" pitchFamily="49" charset="0"/>
                <a:cs typeface="Courier New" pitchFamily="49" charset="0"/>
              </a:rPr>
              <a:t>  </a:t>
            </a:r>
            <a:r>
              <a:rPr lang="en-US" sz="1400" dirty="0" smtClean="0">
                <a:ln w="18415" cmpd="sng">
                  <a:solidFill>
                    <a:srgbClr val="FFFFFF"/>
                  </a:solidFill>
                  <a:prstDash val="solid"/>
                </a:ln>
                <a:solidFill>
                  <a:srgbClr val="FFFFFF"/>
                </a:solidFill>
                <a:effectLst>
                  <a:outerShdw blurRad="38100" dist="38100" dir="2700000" algn="tl">
                    <a:srgbClr val="000000">
                      <a:alpha val="43137"/>
                    </a:srgbClr>
                  </a:outerShdw>
                </a:effectLst>
                <a:latin typeface="Courier New" pitchFamily="49" charset="0"/>
                <a:cs typeface="Courier New" pitchFamily="49" charset="0"/>
              </a:rPr>
              <a:t>Kill</a:t>
            </a:r>
            <a:endParaRPr lang="fa-IR" sz="1400" dirty="0" smtClean="0">
              <a:ln w="18415" cmpd="sng">
                <a:solidFill>
                  <a:srgbClr val="FFFFFF"/>
                </a:solidFill>
                <a:prstDash val="solid"/>
              </a:ln>
              <a:solidFill>
                <a:srgbClr val="FFFFFF"/>
              </a:solidFill>
              <a:effectLst>
                <a:outerShdw blurRad="38100" dist="38100" dir="2700000" algn="tl">
                  <a:srgbClr val="000000">
                    <a:alpha val="43137"/>
                  </a:srgbClr>
                </a:outerShdw>
              </a:effectLst>
              <a:latin typeface="Courier New" pitchFamily="49" charset="0"/>
              <a:cs typeface="Courier New" pitchFamily="49" charset="0"/>
            </a:endParaRPr>
          </a:p>
          <a:p>
            <a:pPr lvl="0" algn="just" rtl="1">
              <a:spcBef>
                <a:spcPts val="300"/>
              </a:spcBef>
            </a:pPr>
            <a:r>
              <a:rPr lang="fa-IR" sz="1400" dirty="0" smtClean="0">
                <a:ln w="18415" cmpd="sng">
                  <a:solidFill>
                    <a:srgbClr val="FFFFFF"/>
                  </a:solidFill>
                  <a:prstDash val="solid"/>
                </a:ln>
                <a:solidFill>
                  <a:srgbClr val="FFFFFF"/>
                </a:solidFill>
                <a:effectLst>
                  <a:outerShdw blurRad="38100" dist="38100" dir="2700000" algn="tl">
                    <a:srgbClr val="000000">
                      <a:alpha val="43137"/>
                    </a:srgbClr>
                  </a:outerShdw>
                </a:effectLst>
                <a:latin typeface="Courier New" pitchFamily="49" charset="0"/>
                <a:cs typeface="Courier New" pitchFamily="49" charset="0"/>
              </a:rPr>
              <a:t>  </a:t>
            </a:r>
            <a:r>
              <a:rPr lang="en-US" sz="1400" dirty="0" err="1" smtClean="0">
                <a:ln w="18415" cmpd="sng">
                  <a:solidFill>
                    <a:srgbClr val="FFFFFF"/>
                  </a:solidFill>
                  <a:prstDash val="solid"/>
                </a:ln>
                <a:solidFill>
                  <a:srgbClr val="FFFFFF"/>
                </a:solidFill>
                <a:effectLst>
                  <a:outerShdw blurRad="38100" dist="38100" dir="2700000" algn="tl">
                    <a:srgbClr val="000000">
                      <a:alpha val="43137"/>
                    </a:srgbClr>
                  </a:outerShdw>
                </a:effectLst>
                <a:latin typeface="Courier New" pitchFamily="49" charset="0"/>
                <a:cs typeface="Courier New" pitchFamily="49" charset="0"/>
              </a:rPr>
              <a:t>MkDir</a:t>
            </a:r>
            <a:endParaRPr lang="en-US" sz="1400" dirty="0" smtClean="0">
              <a:ln w="18415" cmpd="sng">
                <a:solidFill>
                  <a:srgbClr val="FFFFFF"/>
                </a:solidFill>
                <a:prstDash val="solid"/>
              </a:ln>
              <a:solidFill>
                <a:srgbClr val="FFFFFF"/>
              </a:solidFill>
              <a:effectLst>
                <a:outerShdw blurRad="38100" dist="38100" dir="2700000" algn="tl">
                  <a:srgbClr val="000000">
                    <a:alpha val="43137"/>
                  </a:srgbClr>
                </a:outerShdw>
              </a:effectLst>
              <a:latin typeface="Courier New" pitchFamily="49" charset="0"/>
              <a:cs typeface="Courier New" pitchFamily="49" charset="0"/>
            </a:endParaRPr>
          </a:p>
          <a:p>
            <a:pPr lvl="0" algn="just" rtl="1">
              <a:spcBef>
                <a:spcPts val="300"/>
              </a:spcBef>
            </a:pPr>
            <a:r>
              <a:rPr lang="fa-IR" sz="1400" dirty="0" smtClean="0">
                <a:ln w="18415" cmpd="sng">
                  <a:solidFill>
                    <a:srgbClr val="FFFFFF"/>
                  </a:solidFill>
                  <a:prstDash val="solid"/>
                </a:ln>
                <a:solidFill>
                  <a:srgbClr val="FFFFFF"/>
                </a:solidFill>
                <a:effectLst>
                  <a:outerShdw blurRad="38100" dist="38100" dir="2700000" algn="tl">
                    <a:srgbClr val="000000">
                      <a:alpha val="43137"/>
                    </a:srgbClr>
                  </a:outerShdw>
                </a:effectLst>
                <a:latin typeface="Courier New" pitchFamily="49" charset="0"/>
                <a:cs typeface="Courier New" pitchFamily="49" charset="0"/>
              </a:rPr>
              <a:t>  </a:t>
            </a:r>
            <a:r>
              <a:rPr lang="en-US" sz="1400" dirty="0" err="1" smtClean="0">
                <a:ln w="18415" cmpd="sng">
                  <a:solidFill>
                    <a:srgbClr val="FFFFFF"/>
                  </a:solidFill>
                  <a:prstDash val="solid"/>
                </a:ln>
                <a:solidFill>
                  <a:srgbClr val="FFFFFF"/>
                </a:solidFill>
                <a:effectLst>
                  <a:outerShdw blurRad="38100" dist="38100" dir="2700000" algn="tl">
                    <a:srgbClr val="000000">
                      <a:alpha val="43137"/>
                    </a:srgbClr>
                  </a:outerShdw>
                </a:effectLst>
                <a:latin typeface="Courier New" pitchFamily="49" charset="0"/>
                <a:cs typeface="Courier New" pitchFamily="49" charset="0"/>
              </a:rPr>
              <a:t>RmDir</a:t>
            </a:r>
            <a:endParaRPr lang="fa-IR" sz="1400" dirty="0" smtClean="0">
              <a:ln w="18415" cmpd="sng">
                <a:solidFill>
                  <a:srgbClr val="FFFFFF"/>
                </a:solidFill>
                <a:prstDash val="solid"/>
              </a:ln>
              <a:solidFill>
                <a:srgbClr val="FFFFFF"/>
              </a:solidFill>
              <a:effectLst>
                <a:outerShdw blurRad="38100" dist="38100" dir="2700000" algn="tl">
                  <a:srgbClr val="000000">
                    <a:alpha val="43137"/>
                  </a:srgbClr>
                </a:outerShdw>
              </a:effectLst>
              <a:latin typeface="Courier New" pitchFamily="49" charset="0"/>
              <a:cs typeface="Courier New" pitchFamily="49" charset="0"/>
            </a:endParaRPr>
          </a:p>
          <a:p>
            <a:pPr lvl="0" algn="just" rtl="1">
              <a:spcBef>
                <a:spcPts val="300"/>
              </a:spcBef>
            </a:pPr>
            <a:r>
              <a:rPr lang="fa-IR" sz="1400" dirty="0" smtClean="0">
                <a:ln w="18415" cmpd="sng">
                  <a:solidFill>
                    <a:srgbClr val="FFFFFF"/>
                  </a:solidFill>
                  <a:prstDash val="solid"/>
                </a:ln>
                <a:solidFill>
                  <a:srgbClr val="FFFFFF"/>
                </a:solidFill>
                <a:effectLst>
                  <a:outerShdw blurRad="38100" dist="38100" dir="2700000" algn="tl">
                    <a:srgbClr val="000000">
                      <a:alpha val="43137"/>
                    </a:srgbClr>
                  </a:outerShdw>
                </a:effectLst>
                <a:latin typeface="Courier New" pitchFamily="49" charset="0"/>
                <a:cs typeface="Courier New" pitchFamily="49" charset="0"/>
              </a:rPr>
              <a:t>  </a:t>
            </a:r>
            <a:r>
              <a:rPr lang="en-US" sz="1400" dirty="0" smtClean="0">
                <a:ln w="18415" cmpd="sng">
                  <a:solidFill>
                    <a:srgbClr val="FFFFFF"/>
                  </a:solidFill>
                  <a:prstDash val="solid"/>
                </a:ln>
                <a:solidFill>
                  <a:srgbClr val="FFFFFF"/>
                </a:solidFill>
                <a:effectLst>
                  <a:outerShdw blurRad="38100" dist="38100" dir="2700000" algn="tl">
                    <a:srgbClr val="000000">
                      <a:alpha val="43137"/>
                    </a:srgbClr>
                  </a:outerShdw>
                </a:effectLst>
                <a:latin typeface="Courier New" pitchFamily="49" charset="0"/>
                <a:cs typeface="Courier New" pitchFamily="49" charset="0"/>
              </a:rPr>
              <a:t>Move</a:t>
            </a:r>
          </a:p>
          <a:p>
            <a:pPr lvl="0" algn="just" rtl="1">
              <a:spcBef>
                <a:spcPts val="300"/>
              </a:spcBef>
            </a:pPr>
            <a:r>
              <a:rPr lang="fa-IR" sz="1400" dirty="0" smtClean="0">
                <a:ln w="18415" cmpd="sng">
                  <a:solidFill>
                    <a:srgbClr val="FFFFFF"/>
                  </a:solidFill>
                  <a:prstDash val="solid"/>
                </a:ln>
                <a:solidFill>
                  <a:srgbClr val="FFFFFF"/>
                </a:solidFill>
                <a:effectLst>
                  <a:outerShdw blurRad="38100" dist="38100" dir="2700000" algn="tl">
                    <a:srgbClr val="000000">
                      <a:alpha val="43137"/>
                    </a:srgbClr>
                  </a:outerShdw>
                </a:effectLst>
                <a:latin typeface="Courier New" pitchFamily="49" charset="0"/>
                <a:cs typeface="Courier New" pitchFamily="49" charset="0"/>
              </a:rPr>
              <a:t>  </a:t>
            </a:r>
            <a:r>
              <a:rPr lang="en-US" sz="1400" u="sng" dirty="0" smtClean="0">
                <a:ln w="18415" cmpd="sng">
                  <a:solidFill>
                    <a:srgbClr val="FFFFFF"/>
                  </a:solidFill>
                  <a:prstDash val="solid"/>
                </a:ln>
                <a:solidFill>
                  <a:srgbClr val="FFFFFF"/>
                </a:solidFill>
                <a:effectLst>
                  <a:outerShdw blurRad="38100" dist="38100" dir="2700000" algn="tl">
                    <a:srgbClr val="000000">
                      <a:alpha val="43137"/>
                    </a:srgbClr>
                  </a:outerShdw>
                </a:effectLst>
                <a:latin typeface="Courier New" pitchFamily="49" charset="0"/>
                <a:cs typeface="Courier New" pitchFamily="49" charset="0"/>
              </a:rPr>
              <a:t>Dir</a:t>
            </a:r>
          </a:p>
          <a:p>
            <a:pPr lvl="0" algn="just" rtl="1">
              <a:spcBef>
                <a:spcPts val="300"/>
              </a:spcBef>
            </a:pPr>
            <a:r>
              <a:rPr lang="fa-IR"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دستورات کار با داده فایل</a:t>
            </a:r>
            <a:endParaRPr lang="en-US"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endParaRPr>
          </a:p>
          <a:p>
            <a:pPr lvl="0" algn="just" rtl="1">
              <a:spcBef>
                <a:spcPts val="300"/>
              </a:spcBef>
            </a:pPr>
            <a:r>
              <a:rPr lang="fa-IR"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مدیریت خطا در کار با فایل</a:t>
            </a:r>
          </a:p>
          <a:p>
            <a:pPr lvl="0" algn="just" rtl="1">
              <a:spcBef>
                <a:spcPts val="300"/>
              </a:spcBef>
            </a:pPr>
            <a:r>
              <a:rPr lang="fa-IR"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معرفی </a:t>
            </a:r>
            <a:r>
              <a:rPr lang="en-US" sz="12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urier New" pitchFamily="49" charset="0"/>
                <a:cs typeface="Courier New" pitchFamily="49" charset="0"/>
              </a:rPr>
              <a:t>.NET Framework</a:t>
            </a:r>
          </a:p>
          <a:p>
            <a:pPr lvl="0" algn="just" rtl="1">
              <a:spcBef>
                <a:spcPts val="300"/>
              </a:spcBef>
            </a:pPr>
            <a:r>
              <a:rPr lang="fa-IR" sz="12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urier New" pitchFamily="49" charset="0"/>
                <a:cs typeface="B Nazanin" pitchFamily="2" charset="-78"/>
              </a:rPr>
              <a:t>جمع بندی</a:t>
            </a:r>
            <a:endParaRPr lang="fa-IR"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urier New" pitchFamily="49" charset="0"/>
              <a:cs typeface="B Nazanin" pitchFamily="2" charset="-78"/>
            </a:endParaRPr>
          </a:p>
          <a:p>
            <a:pPr algn="just" rtl="1">
              <a:spcBef>
                <a:spcPts val="300"/>
              </a:spcBef>
            </a:pPr>
            <a:r>
              <a:rPr lang="fa-IR" sz="1400" dirty="0" smtClean="0">
                <a:cs typeface="B Nazanin" pitchFamily="2" charset="-78"/>
              </a:rPr>
              <a:t>  </a:t>
            </a:r>
            <a:endParaRPr lang="en-US" sz="1400" dirty="0">
              <a:cs typeface="B Nazanin" pitchFamily="2" charset="-78"/>
            </a:endParaRPr>
          </a:p>
          <a:p>
            <a:pPr marL="0" marR="0" lvl="0" indent="0" algn="just" defTabSz="914400" rtl="1" eaLnBrk="1" fontAlgn="base" latinLnBrk="0" hangingPunct="1">
              <a:spcBef>
                <a:spcPts val="300"/>
              </a:spcBef>
              <a:spcAft>
                <a:spcPct val="0"/>
              </a:spcAft>
              <a:buClrTx/>
              <a:buSzTx/>
              <a:buFont typeface="Arial" charset="0"/>
              <a:buNone/>
              <a:tabLst/>
              <a:defRPr/>
            </a:pPr>
            <a:endParaRPr kumimoji="0" lang="en-US" sz="1400" b="0" i="0" u="none" strike="noStrike" kern="1200" cap="none" spc="0" normalizeH="0" baseline="0" noProof="0" dirty="0" smtClean="0">
              <a:ln>
                <a:noFill/>
              </a:ln>
              <a:solidFill>
                <a:schemeClr val="tx1"/>
              </a:solidFill>
              <a:effectLst/>
              <a:uLnTx/>
              <a:uFillTx/>
              <a:latin typeface="+mn-lt"/>
              <a:ea typeface="+mn-ea"/>
              <a:cs typeface="B Nazanin" pitchFamily="2" charset="-78"/>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8" name="Titre 1"/>
          <p:cNvSpPr>
            <a:spLocks noGrp="1"/>
          </p:cNvSpPr>
          <p:nvPr>
            <p:ph type="title"/>
          </p:nvPr>
        </p:nvSpPr>
        <p:spPr>
          <a:xfrm>
            <a:off x="457200" y="274638"/>
            <a:ext cx="8229600" cy="1143000"/>
          </a:xfrm>
        </p:spPr>
        <p:txBody>
          <a:bodyPr/>
          <a:lstStyle/>
          <a:p>
            <a:pPr algn="r" rtl="1"/>
            <a:r>
              <a:rPr lang="fa-IR"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cs typeface="B Nazanin" pitchFamily="2" charset="-78"/>
              </a:rPr>
              <a:t>دستورات کار با داده فایل</a:t>
            </a:r>
            <a:endParaRPr lang="fa-IR"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cs typeface="B Nazanin" pitchFamily="2" charset="-78"/>
            </a:endParaRPr>
          </a:p>
        </p:txBody>
      </p:sp>
      <p:sp>
        <p:nvSpPr>
          <p:cNvPr id="9" name="Espace réservé du contenu 2"/>
          <p:cNvSpPr>
            <a:spLocks noGrp="1"/>
          </p:cNvSpPr>
          <p:nvPr>
            <p:ph idx="1"/>
          </p:nvPr>
        </p:nvSpPr>
        <p:spPr>
          <a:xfrm>
            <a:off x="2071670" y="1357298"/>
            <a:ext cx="6615130" cy="5143515"/>
          </a:xfrm>
        </p:spPr>
        <p:txBody>
          <a:bodyPr/>
          <a:lstStyle/>
          <a:p>
            <a:pPr marL="0" indent="0" algn="just" rtl="1">
              <a:buNone/>
            </a:pPr>
            <a:r>
              <a:rPr lang="fa-IR" sz="2800" dirty="0" smtClean="0">
                <a:cs typeface="B Nazanin" pitchFamily="2" charset="-78"/>
              </a:rPr>
              <a:t>تنها دستور اصلی کار با داده فایل در وی بی دستور </a:t>
            </a:r>
            <a:r>
              <a:rPr lang="en-US" sz="2800" dirty="0" smtClean="0">
                <a:cs typeface="B Nazanin" pitchFamily="2" charset="-78"/>
              </a:rPr>
              <a:t>OPEN</a:t>
            </a:r>
            <a:r>
              <a:rPr lang="fa-IR" sz="2800" dirty="0" smtClean="0">
                <a:cs typeface="B Nazanin" pitchFamily="2" charset="-78"/>
              </a:rPr>
              <a:t> است، اما چندین دستور دیگر نیز برای کمک به برقراری این ارتباط وجود دارند. ابتدا قالب کلی </a:t>
            </a:r>
            <a:r>
              <a:rPr lang="en-US" sz="2800" dirty="0" smtClean="0">
                <a:cs typeface="B Nazanin" pitchFamily="2" charset="-78"/>
              </a:rPr>
              <a:t>Open</a:t>
            </a:r>
            <a:r>
              <a:rPr lang="fa-IR" sz="2800" dirty="0" smtClean="0">
                <a:cs typeface="B Nazanin" pitchFamily="2" charset="-78"/>
              </a:rPr>
              <a:t> را بررسی کرده، سپس دستورات کمکی را بررسی می کنیم. در انتها </a:t>
            </a:r>
            <a:r>
              <a:rPr lang="en-US" sz="2800" dirty="0" smtClean="0">
                <a:cs typeface="B Nazanin" pitchFamily="2" charset="-78"/>
              </a:rPr>
              <a:t>Open</a:t>
            </a:r>
            <a:r>
              <a:rPr lang="fa-IR" sz="2800" dirty="0" smtClean="0">
                <a:cs typeface="B Nazanin" pitchFamily="2" charset="-78"/>
              </a:rPr>
              <a:t> را با مثالهای متعدد تفصیل می دهیم:</a:t>
            </a:r>
          </a:p>
          <a:p>
            <a:pPr marL="360363" indent="-360363" algn="just">
              <a:buNone/>
            </a:pPr>
            <a:r>
              <a:rPr lang="en-US" sz="2800" dirty="0" smtClean="0">
                <a:cs typeface="B Nazanin" pitchFamily="2" charset="-78"/>
              </a:rPr>
              <a:t>Open [Filename] For [Type] Access [Access] As [</a:t>
            </a:r>
            <a:r>
              <a:rPr lang="en-US" sz="2800" dirty="0" err="1" smtClean="0">
                <a:cs typeface="B Nazanin" pitchFamily="2" charset="-78"/>
              </a:rPr>
              <a:t>FileNumber</a:t>
            </a:r>
            <a:r>
              <a:rPr lang="en-US" sz="2800" dirty="0" smtClean="0">
                <a:cs typeface="B Nazanin" pitchFamily="2" charset="-78"/>
              </a:rPr>
              <a:t>] Len = [Record Length]</a:t>
            </a:r>
            <a:endParaRPr lang="fa-IR" sz="2800" dirty="0" smtClean="0">
              <a:cs typeface="B Nazanin" pitchFamily="2" charset="-78"/>
            </a:endParaRPr>
          </a:p>
          <a:p>
            <a:pPr algn="just" rtl="1">
              <a:buNone/>
            </a:pPr>
            <a:r>
              <a:rPr lang="fa-IR" sz="2800" dirty="0" smtClean="0">
                <a:cs typeface="B Nazanin" pitchFamily="2" charset="-78"/>
              </a:rPr>
              <a:t>آدرس فایل، نوع باز شدن آن، شماره </a:t>
            </a:r>
            <a:r>
              <a:rPr lang="en-US" sz="2800" dirty="0" smtClean="0">
                <a:cs typeface="B Nazanin" pitchFamily="2" charset="-78"/>
              </a:rPr>
              <a:t>FCB</a:t>
            </a:r>
            <a:r>
              <a:rPr lang="fa-IR" sz="2800" dirty="0" smtClean="0">
                <a:cs typeface="B Nazanin" pitchFamily="2" charset="-78"/>
              </a:rPr>
              <a:t> خالی، نحوه تعامل با فایل و اندازه رکورد (در صورت باز شدن باینری) از پارامترهای </a:t>
            </a:r>
            <a:r>
              <a:rPr lang="en-US" sz="2800" dirty="0" smtClean="0">
                <a:cs typeface="B Nazanin" pitchFamily="2" charset="-78"/>
              </a:rPr>
              <a:t>Open</a:t>
            </a:r>
            <a:r>
              <a:rPr lang="fa-IR" sz="2800" dirty="0" smtClean="0">
                <a:cs typeface="B Nazanin" pitchFamily="2" charset="-78"/>
              </a:rPr>
              <a:t> هستند.</a:t>
            </a:r>
            <a:endParaRPr lang="fr-CA" sz="2800" dirty="0" smtClean="0">
              <a:cs typeface="B Nazanin" pitchFamily="2" charset="-78"/>
            </a:endParaRPr>
          </a:p>
          <a:p>
            <a:pPr algn="just">
              <a:buNone/>
            </a:pPr>
            <a:endParaRPr lang="fr-CA" sz="2800" dirty="0" smtClean="0">
              <a:cs typeface="B Nazanin" pitchFamily="2" charset="-78"/>
            </a:endParaRPr>
          </a:p>
        </p:txBody>
      </p:sp>
      <p:sp>
        <p:nvSpPr>
          <p:cNvPr id="6" name="Espace réservé du contenu 2"/>
          <p:cNvSpPr txBox="1">
            <a:spLocks/>
          </p:cNvSpPr>
          <p:nvPr/>
        </p:nvSpPr>
        <p:spPr bwMode="auto">
          <a:xfrm>
            <a:off x="0" y="142852"/>
            <a:ext cx="1857356" cy="650085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1" eaLnBrk="1" fontAlgn="base" latinLnBrk="0" hangingPunct="1">
              <a:spcBef>
                <a:spcPts val="300"/>
              </a:spcBef>
              <a:spcAft>
                <a:spcPct val="0"/>
              </a:spcAft>
              <a:buClrTx/>
              <a:buSzTx/>
              <a:buFont typeface="Arial" charset="0"/>
              <a:buNone/>
              <a:tabLst/>
              <a:defRPr/>
            </a:pPr>
            <a:r>
              <a:rPr lang="fa-IR" sz="1400"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cs typeface="B Nazanin" pitchFamily="2" charset="-78"/>
              </a:rPr>
              <a:t>مطالب مطرحی</a:t>
            </a:r>
          </a:p>
          <a:p>
            <a:pPr marL="0" marR="0" lvl="0" indent="0" algn="just" defTabSz="914400" rtl="1" eaLnBrk="1" fontAlgn="base" latinLnBrk="0" hangingPunct="1">
              <a:spcBef>
                <a:spcPts val="300"/>
              </a:spcBef>
              <a:spcAft>
                <a:spcPct val="0"/>
              </a:spcAft>
              <a:buClrTx/>
              <a:buSzTx/>
              <a:buFont typeface="Arial" charset="0"/>
              <a:buNone/>
              <a:tabLst/>
              <a:defRPr/>
            </a:pPr>
            <a:r>
              <a:rPr kumimoji="0" lang="fa-IR" sz="1400" i="0" u="none" strike="noStrike" kern="1200" normalizeH="0" baseline="0" noProof="0" dirty="0" smtClean="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mn-lt"/>
                <a:ea typeface="+mn-ea"/>
                <a:cs typeface="B Nazanin" pitchFamily="2" charset="-78"/>
              </a:rPr>
              <a:t>ویژوال بیسیک چیست؟</a:t>
            </a:r>
          </a:p>
          <a:p>
            <a:pPr lvl="0" algn="just" rtl="1">
              <a:spcBef>
                <a:spcPts val="300"/>
              </a:spcBef>
            </a:pPr>
            <a:r>
              <a:rPr lang="fa-IR"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دستورات کار با سیستم فایل</a:t>
            </a:r>
          </a:p>
          <a:p>
            <a:pPr lvl="0" algn="just" rtl="1">
              <a:spcBef>
                <a:spcPts val="300"/>
              </a:spcBef>
            </a:pPr>
            <a:r>
              <a:rPr lang="fa-IR" sz="1400" u="sng"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دستورات کار با داده فایل</a:t>
            </a:r>
            <a:endParaRPr lang="en-US" sz="1400" u="sng"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endParaRPr>
          </a:p>
          <a:p>
            <a:pPr lvl="0" algn="just" rtl="1">
              <a:spcBef>
                <a:spcPts val="300"/>
              </a:spcBef>
            </a:pPr>
            <a:r>
              <a:rPr lang="fa-IR" sz="1400" u="sng" dirty="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 </a:t>
            </a:r>
            <a:r>
              <a:rPr lang="fa-IR" sz="1400" u="sng"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 قالب </a:t>
            </a:r>
            <a:r>
              <a:rPr lang="en-US" sz="1400" u="sng"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urier New" pitchFamily="49" charset="0"/>
                <a:cs typeface="Courier New" pitchFamily="49" charset="0"/>
              </a:rPr>
              <a:t>Open</a:t>
            </a:r>
            <a:endParaRPr lang="fa-IR" sz="1400" u="sng"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urier New" pitchFamily="49" charset="0"/>
              <a:cs typeface="Courier New" pitchFamily="49" charset="0"/>
            </a:endParaRPr>
          </a:p>
          <a:p>
            <a:pPr lvl="0" algn="just" rtl="1">
              <a:spcBef>
                <a:spcPts val="300"/>
              </a:spcBef>
            </a:pPr>
            <a:r>
              <a:rPr lang="fa-IR" sz="1400" dirty="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 </a:t>
            </a:r>
            <a:r>
              <a:rPr lang="fa-IR"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 دستورات کمکی</a:t>
            </a:r>
          </a:p>
          <a:p>
            <a:pPr lvl="0" algn="just" rtl="1">
              <a:spcBef>
                <a:spcPts val="300"/>
              </a:spcBef>
            </a:pPr>
            <a:r>
              <a:rPr lang="fa-IR" sz="1400" dirty="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 </a:t>
            </a:r>
            <a:r>
              <a:rPr lang="fa-IR"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 نوع دسترسی</a:t>
            </a:r>
          </a:p>
          <a:p>
            <a:pPr lvl="0" algn="just" rtl="1">
              <a:spcBef>
                <a:spcPts val="300"/>
              </a:spcBef>
            </a:pPr>
            <a:r>
              <a:rPr lang="fa-IR" sz="1400" dirty="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 </a:t>
            </a:r>
            <a:r>
              <a:rPr lang="fa-IR"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 قفل دسترسی</a:t>
            </a:r>
          </a:p>
          <a:p>
            <a:pPr lvl="0" algn="just" rtl="1">
              <a:spcBef>
                <a:spcPts val="300"/>
              </a:spcBef>
            </a:pPr>
            <a:r>
              <a:rPr lang="fa-IR" sz="1400" dirty="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 </a:t>
            </a:r>
            <a:r>
              <a:rPr lang="fa-IR"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 شمارنده فایل</a:t>
            </a:r>
          </a:p>
          <a:p>
            <a:pPr lvl="0" algn="just" rtl="1">
              <a:spcBef>
                <a:spcPts val="300"/>
              </a:spcBef>
            </a:pPr>
            <a:r>
              <a:rPr lang="fa-IR"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  اندازه رکورد</a:t>
            </a:r>
          </a:p>
          <a:p>
            <a:pPr lvl="0" algn="just" rtl="1">
              <a:spcBef>
                <a:spcPts val="300"/>
              </a:spcBef>
            </a:pPr>
            <a:r>
              <a:rPr lang="fa-IR" sz="1400" dirty="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 </a:t>
            </a:r>
            <a:r>
              <a:rPr lang="fa-IR"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 خواندن و نوشتن فایل متنی</a:t>
            </a:r>
          </a:p>
          <a:p>
            <a:pPr lvl="0" algn="just" rtl="1">
              <a:spcBef>
                <a:spcPts val="300"/>
              </a:spcBef>
            </a:pPr>
            <a:r>
              <a:rPr lang="fa-IR"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  خواندن و نوشتن فایل </a:t>
            </a:r>
            <a:r>
              <a:rPr lang="fa-IR" sz="12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دودویی</a:t>
            </a:r>
          </a:p>
          <a:p>
            <a:pPr lvl="0" algn="just" rtl="1">
              <a:spcBef>
                <a:spcPts val="300"/>
              </a:spcBef>
            </a:pPr>
            <a:r>
              <a:rPr lang="fa-IR" sz="1400" dirty="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 </a:t>
            </a:r>
            <a:r>
              <a:rPr lang="fa-IR"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 مثال فایل متنی</a:t>
            </a:r>
          </a:p>
          <a:p>
            <a:pPr lvl="0" algn="just" rtl="1">
              <a:spcBef>
                <a:spcPts val="300"/>
              </a:spcBef>
            </a:pPr>
            <a:r>
              <a:rPr lang="fa-IR"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  مثال فایل دودویی</a:t>
            </a:r>
          </a:p>
          <a:p>
            <a:pPr lvl="0" algn="just" rtl="1">
              <a:spcBef>
                <a:spcPts val="300"/>
              </a:spcBef>
            </a:pPr>
            <a:r>
              <a:rPr lang="fa-IR"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مدیریت خطا در کار با فایل</a:t>
            </a:r>
          </a:p>
          <a:p>
            <a:pPr lvl="0" algn="just" rtl="1">
              <a:spcBef>
                <a:spcPts val="300"/>
              </a:spcBef>
            </a:pPr>
            <a:r>
              <a:rPr lang="fa-IR"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معرفی </a:t>
            </a:r>
            <a:r>
              <a:rPr lang="en-US" sz="12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urier New" pitchFamily="49" charset="0"/>
                <a:cs typeface="Courier New" pitchFamily="49" charset="0"/>
              </a:rPr>
              <a:t>.NET Framework</a:t>
            </a:r>
          </a:p>
          <a:p>
            <a:pPr lvl="0" algn="just" rtl="1">
              <a:spcBef>
                <a:spcPts val="300"/>
              </a:spcBef>
            </a:pPr>
            <a:r>
              <a:rPr lang="fa-IR" sz="12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urier New" pitchFamily="49" charset="0"/>
                <a:cs typeface="B Nazanin" pitchFamily="2" charset="-78"/>
              </a:rPr>
              <a:t>جمع بندی</a:t>
            </a:r>
            <a:endParaRPr lang="fa-IR"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urier New" pitchFamily="49" charset="0"/>
              <a:cs typeface="B Nazanin" pitchFamily="2" charset="-78"/>
            </a:endParaRPr>
          </a:p>
          <a:p>
            <a:pPr algn="just" rtl="1">
              <a:spcBef>
                <a:spcPts val="300"/>
              </a:spcBef>
            </a:pPr>
            <a:r>
              <a:rPr lang="fa-IR" sz="1400" dirty="0" smtClean="0">
                <a:cs typeface="B Nazanin" pitchFamily="2" charset="-78"/>
              </a:rPr>
              <a:t>  </a:t>
            </a:r>
            <a:endParaRPr lang="en-US" sz="1400" dirty="0">
              <a:cs typeface="B Nazanin" pitchFamily="2" charset="-78"/>
            </a:endParaRPr>
          </a:p>
          <a:p>
            <a:pPr marL="0" marR="0" lvl="0" indent="0" algn="just" defTabSz="914400" rtl="1" eaLnBrk="1" fontAlgn="base" latinLnBrk="0" hangingPunct="1">
              <a:spcBef>
                <a:spcPts val="300"/>
              </a:spcBef>
              <a:spcAft>
                <a:spcPct val="0"/>
              </a:spcAft>
              <a:buClrTx/>
              <a:buSzTx/>
              <a:buFont typeface="Arial" charset="0"/>
              <a:buNone/>
              <a:tabLst/>
              <a:defRPr/>
            </a:pPr>
            <a:endParaRPr kumimoji="0" lang="en-US" sz="1400" b="0" i="0" u="none" strike="noStrike" kern="1200" cap="none" spc="0" normalizeH="0" baseline="0" noProof="0" dirty="0" smtClean="0">
              <a:ln>
                <a:noFill/>
              </a:ln>
              <a:solidFill>
                <a:schemeClr val="tx1"/>
              </a:solidFill>
              <a:effectLst/>
              <a:uLnTx/>
              <a:uFillTx/>
              <a:latin typeface="+mn-lt"/>
              <a:ea typeface="+mn-ea"/>
              <a:cs typeface="B Nazanin" pitchFamily="2" charset="-78"/>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8" name="Titre 1"/>
          <p:cNvSpPr>
            <a:spLocks noGrp="1"/>
          </p:cNvSpPr>
          <p:nvPr>
            <p:ph type="title"/>
          </p:nvPr>
        </p:nvSpPr>
        <p:spPr>
          <a:xfrm>
            <a:off x="457200" y="274638"/>
            <a:ext cx="8229600" cy="1143000"/>
          </a:xfrm>
        </p:spPr>
        <p:txBody>
          <a:bodyPr/>
          <a:lstStyle/>
          <a:p>
            <a:pPr algn="r" rtl="1"/>
            <a:r>
              <a:rPr lang="fa-IR"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cs typeface="B Nazanin" pitchFamily="2" charset="-78"/>
              </a:rPr>
              <a:t>دستورات کار با داده فایل </a:t>
            </a:r>
            <a:r>
              <a:rPr lang="fa-IR" sz="32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cs typeface="B Nazanin" pitchFamily="2" charset="-78"/>
              </a:rPr>
              <a:t>(ادامه)</a:t>
            </a:r>
            <a:endParaRPr lang="fa-IR"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cs typeface="B Nazanin" pitchFamily="2" charset="-78"/>
            </a:endParaRPr>
          </a:p>
        </p:txBody>
      </p:sp>
      <p:sp>
        <p:nvSpPr>
          <p:cNvPr id="9" name="Espace réservé du contenu 2"/>
          <p:cNvSpPr>
            <a:spLocks noGrp="1"/>
          </p:cNvSpPr>
          <p:nvPr>
            <p:ph idx="1"/>
          </p:nvPr>
        </p:nvSpPr>
        <p:spPr>
          <a:xfrm>
            <a:off x="2071670" y="1357298"/>
            <a:ext cx="6615130" cy="5143515"/>
          </a:xfrm>
        </p:spPr>
        <p:txBody>
          <a:bodyPr/>
          <a:lstStyle/>
          <a:p>
            <a:pPr marL="0" indent="0" algn="just" rtl="1">
              <a:buNone/>
            </a:pPr>
            <a:r>
              <a:rPr lang="fa-IR" sz="2800" dirty="0" smtClean="0">
                <a:cs typeface="B Nazanin" pitchFamily="2" charset="-78"/>
              </a:rPr>
              <a:t>دستورات کمکی کار با داده فایل:</a:t>
            </a:r>
          </a:p>
          <a:p>
            <a:pPr marL="0" indent="0" algn="just" rtl="1"/>
            <a:r>
              <a:rPr lang="fa-IR" sz="2400" dirty="0" smtClean="0">
                <a:cs typeface="B Nazanin" pitchFamily="2" charset="-78"/>
              </a:rPr>
              <a:t> تابع </a:t>
            </a:r>
            <a:r>
              <a:rPr lang="en-US" sz="2400" dirty="0" err="1" smtClean="0">
                <a:cs typeface="B Nazanin" pitchFamily="2" charset="-78"/>
              </a:rPr>
              <a:t>FreeFile</a:t>
            </a:r>
            <a:r>
              <a:rPr lang="en-US" sz="2400" dirty="0" smtClean="0">
                <a:cs typeface="B Nazanin" pitchFamily="2" charset="-78"/>
              </a:rPr>
              <a:t>()</a:t>
            </a:r>
            <a:r>
              <a:rPr lang="fa-IR" sz="2400" dirty="0" smtClean="0">
                <a:cs typeface="B Nazanin" pitchFamily="2" charset="-78"/>
              </a:rPr>
              <a:t> شماره اولین </a:t>
            </a:r>
            <a:r>
              <a:rPr lang="en-US" sz="2400" dirty="0" smtClean="0">
                <a:cs typeface="B Nazanin" pitchFamily="2" charset="-78"/>
              </a:rPr>
              <a:t>FCB (File Control Block)</a:t>
            </a:r>
            <a:r>
              <a:rPr lang="fa-IR" sz="2400" dirty="0" smtClean="0">
                <a:cs typeface="B Nazanin" pitchFamily="2" charset="-78"/>
              </a:rPr>
              <a:t> خالی را برمی گرداند تا در </a:t>
            </a:r>
            <a:r>
              <a:rPr lang="en-US" sz="2400" dirty="0" smtClean="0">
                <a:cs typeface="B Nazanin" pitchFamily="2" charset="-78"/>
              </a:rPr>
              <a:t>Open</a:t>
            </a:r>
            <a:r>
              <a:rPr lang="fa-IR" sz="2400" dirty="0" smtClean="0">
                <a:cs typeface="B Nazanin" pitchFamily="2" charset="-78"/>
              </a:rPr>
              <a:t> استفاده شود. دامنه شماره ها ورودی این تابع می تواند باشد.</a:t>
            </a:r>
          </a:p>
          <a:p>
            <a:pPr marL="0" indent="0" algn="just" rtl="1"/>
            <a:r>
              <a:rPr lang="fa-IR" sz="2400" dirty="0" smtClean="0">
                <a:cs typeface="B Nazanin" pitchFamily="2" charset="-78"/>
              </a:rPr>
              <a:t> </a:t>
            </a:r>
            <a:r>
              <a:rPr lang="fa-IR" sz="2400" dirty="0" smtClean="0">
                <a:cs typeface="B Nazanin" pitchFamily="2" charset="-78"/>
              </a:rPr>
              <a:t>تابع </a:t>
            </a:r>
            <a:r>
              <a:rPr lang="en-US" sz="2400" dirty="0" smtClean="0">
                <a:cs typeface="B Nazanin" pitchFamily="2" charset="-78"/>
              </a:rPr>
              <a:t>EOF()</a:t>
            </a:r>
            <a:r>
              <a:rPr lang="fa-IR" sz="2400" dirty="0" smtClean="0">
                <a:cs typeface="B Nazanin" pitchFamily="2" charset="-78"/>
              </a:rPr>
              <a:t> مشخص می سازد آیا اشاره گر فایل به انتهای آن رسیده است یا خیر.</a:t>
            </a:r>
          </a:p>
          <a:p>
            <a:pPr marL="0" indent="0" algn="just" rtl="1"/>
            <a:r>
              <a:rPr lang="fa-IR" sz="2400" dirty="0" smtClean="0">
                <a:cs typeface="B Nazanin" pitchFamily="2" charset="-78"/>
              </a:rPr>
              <a:t> </a:t>
            </a:r>
            <a:r>
              <a:rPr lang="fa-IR" sz="2400" dirty="0" smtClean="0">
                <a:cs typeface="B Nazanin" pitchFamily="2" charset="-78"/>
              </a:rPr>
              <a:t>تابع </a:t>
            </a:r>
            <a:r>
              <a:rPr lang="en-US" sz="2400" dirty="0" err="1" smtClean="0">
                <a:cs typeface="B Nazanin" pitchFamily="2" charset="-78"/>
              </a:rPr>
              <a:t>FileLen</a:t>
            </a:r>
            <a:r>
              <a:rPr lang="en-US" sz="2400" dirty="0" smtClean="0">
                <a:cs typeface="B Nazanin" pitchFamily="2" charset="-78"/>
              </a:rPr>
              <a:t>()</a:t>
            </a:r>
            <a:r>
              <a:rPr lang="fa-IR" sz="2400" dirty="0" smtClean="0">
                <a:cs typeface="B Nazanin" pitchFamily="2" charset="-78"/>
              </a:rPr>
              <a:t> به عنوان ورودی آدرس فایل را گرفته و اندازه آنرا باز می گرداند.</a:t>
            </a:r>
          </a:p>
          <a:p>
            <a:pPr marL="0" indent="0" algn="just" rtl="1"/>
            <a:r>
              <a:rPr lang="fa-IR" sz="2400" dirty="0" smtClean="0">
                <a:cs typeface="B Nazanin" pitchFamily="2" charset="-78"/>
              </a:rPr>
              <a:t> </a:t>
            </a:r>
            <a:r>
              <a:rPr lang="fa-IR" sz="2400" dirty="0" smtClean="0">
                <a:cs typeface="B Nazanin" pitchFamily="2" charset="-78"/>
              </a:rPr>
              <a:t>تابع </a:t>
            </a:r>
            <a:r>
              <a:rPr lang="en-US" sz="2400" dirty="0" smtClean="0">
                <a:cs typeface="B Nazanin" pitchFamily="2" charset="-78"/>
              </a:rPr>
              <a:t>LOF()</a:t>
            </a:r>
            <a:r>
              <a:rPr lang="fa-IR" sz="2400" dirty="0" smtClean="0">
                <a:cs typeface="B Nazanin" pitchFamily="2" charset="-78"/>
              </a:rPr>
              <a:t> شماره فایل باز را گرفته طول آنرا (به بایت) باز می گرداند.</a:t>
            </a:r>
          </a:p>
          <a:p>
            <a:pPr marL="0" indent="0" algn="just" rtl="1"/>
            <a:r>
              <a:rPr lang="fa-IR" sz="2400" dirty="0" smtClean="0">
                <a:cs typeface="B Nazanin" pitchFamily="2" charset="-78"/>
              </a:rPr>
              <a:t> </a:t>
            </a:r>
            <a:r>
              <a:rPr lang="fa-IR" sz="2400" dirty="0" smtClean="0">
                <a:cs typeface="B Nazanin" pitchFamily="2" charset="-78"/>
              </a:rPr>
              <a:t>تابع </a:t>
            </a:r>
            <a:r>
              <a:rPr lang="en-US" sz="2400" dirty="0" smtClean="0">
                <a:cs typeface="B Nazanin" pitchFamily="2" charset="-78"/>
              </a:rPr>
              <a:t>Seek()</a:t>
            </a:r>
            <a:r>
              <a:rPr lang="fa-IR" sz="2400" dirty="0" smtClean="0">
                <a:cs typeface="B Nazanin" pitchFamily="2" charset="-78"/>
              </a:rPr>
              <a:t> شماره فایل را گرفته و محل اشاره گر را بر می گرداند. اگر پارامتر دوم استفاده شود، محل اشاره گر فایل را تنظیم می کند.</a:t>
            </a:r>
            <a:endParaRPr lang="fr-CA" sz="2400" dirty="0" smtClean="0">
              <a:cs typeface="B Nazanin" pitchFamily="2" charset="-78"/>
            </a:endParaRPr>
          </a:p>
        </p:txBody>
      </p:sp>
      <p:sp>
        <p:nvSpPr>
          <p:cNvPr id="5" name="Espace réservé du contenu 2"/>
          <p:cNvSpPr txBox="1">
            <a:spLocks/>
          </p:cNvSpPr>
          <p:nvPr/>
        </p:nvSpPr>
        <p:spPr bwMode="auto">
          <a:xfrm>
            <a:off x="0" y="142852"/>
            <a:ext cx="1857356" cy="650085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1" eaLnBrk="1" fontAlgn="base" latinLnBrk="0" hangingPunct="1">
              <a:spcBef>
                <a:spcPts val="300"/>
              </a:spcBef>
              <a:spcAft>
                <a:spcPct val="0"/>
              </a:spcAft>
              <a:buClrTx/>
              <a:buSzTx/>
              <a:buFont typeface="Arial" charset="0"/>
              <a:buNone/>
              <a:tabLst/>
              <a:defRPr/>
            </a:pPr>
            <a:r>
              <a:rPr lang="fa-IR" sz="1400"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cs typeface="B Nazanin" pitchFamily="2" charset="-78"/>
              </a:rPr>
              <a:t>مطالب مطرحی</a:t>
            </a:r>
          </a:p>
          <a:p>
            <a:pPr marL="0" marR="0" lvl="0" indent="0" algn="just" defTabSz="914400" rtl="1" eaLnBrk="1" fontAlgn="base" latinLnBrk="0" hangingPunct="1">
              <a:spcBef>
                <a:spcPts val="300"/>
              </a:spcBef>
              <a:spcAft>
                <a:spcPct val="0"/>
              </a:spcAft>
              <a:buClrTx/>
              <a:buSzTx/>
              <a:buFont typeface="Arial" charset="0"/>
              <a:buNone/>
              <a:tabLst/>
              <a:defRPr/>
            </a:pPr>
            <a:r>
              <a:rPr kumimoji="0" lang="fa-IR" sz="1400" i="0" u="none" strike="noStrike" kern="1200" normalizeH="0" baseline="0" noProof="0" dirty="0" smtClean="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mn-lt"/>
                <a:ea typeface="+mn-ea"/>
                <a:cs typeface="B Nazanin" pitchFamily="2" charset="-78"/>
              </a:rPr>
              <a:t>ویژوال بیسیک چیست؟</a:t>
            </a:r>
          </a:p>
          <a:p>
            <a:pPr lvl="0" algn="just" rtl="1">
              <a:spcBef>
                <a:spcPts val="300"/>
              </a:spcBef>
            </a:pPr>
            <a:r>
              <a:rPr lang="fa-IR"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دستورات کار با سیستم فایل</a:t>
            </a:r>
          </a:p>
          <a:p>
            <a:pPr lvl="0" algn="just" rtl="1">
              <a:spcBef>
                <a:spcPts val="300"/>
              </a:spcBef>
            </a:pPr>
            <a:r>
              <a:rPr lang="fa-IR"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دستورات کار با داده فایل</a:t>
            </a:r>
            <a:endParaRPr lang="en-US"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endParaRPr>
          </a:p>
          <a:p>
            <a:pPr lvl="0" algn="just" rtl="1">
              <a:spcBef>
                <a:spcPts val="300"/>
              </a:spcBef>
            </a:pPr>
            <a:r>
              <a:rPr lang="fa-IR" sz="1400" dirty="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 </a:t>
            </a:r>
            <a:r>
              <a:rPr lang="fa-IR"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 قالب </a:t>
            </a:r>
            <a:r>
              <a:rPr lang="en-US"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urier New" pitchFamily="49" charset="0"/>
                <a:cs typeface="Courier New" pitchFamily="49" charset="0"/>
              </a:rPr>
              <a:t>Open</a:t>
            </a:r>
            <a:endParaRPr lang="fa-IR"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urier New" pitchFamily="49" charset="0"/>
              <a:cs typeface="Courier New" pitchFamily="49" charset="0"/>
            </a:endParaRPr>
          </a:p>
          <a:p>
            <a:pPr lvl="0" algn="just" rtl="1">
              <a:spcBef>
                <a:spcPts val="300"/>
              </a:spcBef>
            </a:pPr>
            <a:r>
              <a:rPr lang="fa-IR" sz="1400" u="sng" dirty="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 </a:t>
            </a:r>
            <a:r>
              <a:rPr lang="fa-IR" sz="1400" u="sng"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 دستورات کمکی</a:t>
            </a:r>
          </a:p>
          <a:p>
            <a:pPr lvl="0" algn="just" rtl="1">
              <a:spcBef>
                <a:spcPts val="300"/>
              </a:spcBef>
            </a:pPr>
            <a:r>
              <a:rPr lang="fa-IR" sz="1400" dirty="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 </a:t>
            </a:r>
            <a:r>
              <a:rPr lang="fa-IR"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 نوع دسترسی</a:t>
            </a:r>
          </a:p>
          <a:p>
            <a:pPr lvl="0" algn="just" rtl="1">
              <a:spcBef>
                <a:spcPts val="300"/>
              </a:spcBef>
            </a:pPr>
            <a:r>
              <a:rPr lang="fa-IR" sz="1400" dirty="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 </a:t>
            </a:r>
            <a:r>
              <a:rPr lang="fa-IR"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 قفل دسترسی</a:t>
            </a:r>
          </a:p>
          <a:p>
            <a:pPr lvl="0" algn="just" rtl="1">
              <a:spcBef>
                <a:spcPts val="300"/>
              </a:spcBef>
            </a:pPr>
            <a:r>
              <a:rPr lang="fa-IR" sz="1400" dirty="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 </a:t>
            </a:r>
            <a:r>
              <a:rPr lang="fa-IR"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 شمارنده فایل</a:t>
            </a:r>
          </a:p>
          <a:p>
            <a:pPr lvl="0" algn="just" rtl="1">
              <a:spcBef>
                <a:spcPts val="300"/>
              </a:spcBef>
            </a:pPr>
            <a:r>
              <a:rPr lang="fa-IR"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  اندازه رکورد</a:t>
            </a:r>
          </a:p>
          <a:p>
            <a:pPr lvl="0" algn="just" rtl="1">
              <a:spcBef>
                <a:spcPts val="300"/>
              </a:spcBef>
            </a:pPr>
            <a:r>
              <a:rPr lang="fa-IR" sz="1400" dirty="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 </a:t>
            </a:r>
            <a:r>
              <a:rPr lang="fa-IR"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 خواندن و نوشتن فایل متنی</a:t>
            </a:r>
          </a:p>
          <a:p>
            <a:pPr lvl="0" algn="just" rtl="1">
              <a:spcBef>
                <a:spcPts val="300"/>
              </a:spcBef>
            </a:pPr>
            <a:r>
              <a:rPr lang="fa-IR"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  خواندن و نوشتن فایل </a:t>
            </a:r>
            <a:r>
              <a:rPr lang="fa-IR" sz="12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دودویی</a:t>
            </a:r>
          </a:p>
          <a:p>
            <a:pPr lvl="0" algn="just" rtl="1">
              <a:spcBef>
                <a:spcPts val="300"/>
              </a:spcBef>
            </a:pPr>
            <a:r>
              <a:rPr lang="fa-IR" sz="1400" dirty="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 </a:t>
            </a:r>
            <a:r>
              <a:rPr lang="fa-IR"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 مثال فایل متنی</a:t>
            </a:r>
          </a:p>
          <a:p>
            <a:pPr lvl="0" algn="just" rtl="1">
              <a:spcBef>
                <a:spcPts val="300"/>
              </a:spcBef>
            </a:pPr>
            <a:r>
              <a:rPr lang="fa-IR"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  مثال فایل دودویی</a:t>
            </a:r>
          </a:p>
          <a:p>
            <a:pPr lvl="0" algn="just" rtl="1">
              <a:spcBef>
                <a:spcPts val="300"/>
              </a:spcBef>
            </a:pPr>
            <a:r>
              <a:rPr lang="fa-IR"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مدیریت خطا در کار با فایل</a:t>
            </a:r>
          </a:p>
          <a:p>
            <a:pPr lvl="0" algn="just" rtl="1">
              <a:spcBef>
                <a:spcPts val="300"/>
              </a:spcBef>
            </a:pPr>
            <a:r>
              <a:rPr lang="fa-IR"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معرفی </a:t>
            </a:r>
            <a:r>
              <a:rPr lang="en-US" sz="12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urier New" pitchFamily="49" charset="0"/>
                <a:cs typeface="Courier New" pitchFamily="49" charset="0"/>
              </a:rPr>
              <a:t>.NET Framework</a:t>
            </a:r>
          </a:p>
          <a:p>
            <a:pPr lvl="0" algn="just" rtl="1">
              <a:spcBef>
                <a:spcPts val="300"/>
              </a:spcBef>
            </a:pPr>
            <a:r>
              <a:rPr lang="fa-IR" sz="12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urier New" pitchFamily="49" charset="0"/>
                <a:cs typeface="B Nazanin" pitchFamily="2" charset="-78"/>
              </a:rPr>
              <a:t>جمع بندی</a:t>
            </a:r>
            <a:endParaRPr lang="fa-IR"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urier New" pitchFamily="49" charset="0"/>
              <a:cs typeface="B Nazanin" pitchFamily="2" charset="-78"/>
            </a:endParaRPr>
          </a:p>
          <a:p>
            <a:pPr algn="just" rtl="1">
              <a:spcBef>
                <a:spcPts val="300"/>
              </a:spcBef>
            </a:pPr>
            <a:r>
              <a:rPr lang="fa-IR" sz="1400" dirty="0" smtClean="0">
                <a:cs typeface="B Nazanin" pitchFamily="2" charset="-78"/>
              </a:rPr>
              <a:t>  </a:t>
            </a:r>
            <a:endParaRPr lang="en-US" sz="1400" dirty="0">
              <a:cs typeface="B Nazanin" pitchFamily="2" charset="-78"/>
            </a:endParaRPr>
          </a:p>
          <a:p>
            <a:pPr marL="0" marR="0" lvl="0" indent="0" algn="just" defTabSz="914400" rtl="1" eaLnBrk="1" fontAlgn="base" latinLnBrk="0" hangingPunct="1">
              <a:spcBef>
                <a:spcPts val="300"/>
              </a:spcBef>
              <a:spcAft>
                <a:spcPct val="0"/>
              </a:spcAft>
              <a:buClrTx/>
              <a:buSzTx/>
              <a:buFont typeface="Arial" charset="0"/>
              <a:buNone/>
              <a:tabLst/>
              <a:defRPr/>
            </a:pPr>
            <a:endParaRPr kumimoji="0" lang="en-US" sz="1400" b="0" i="0" u="none" strike="noStrike" kern="1200" cap="none" spc="0" normalizeH="0" baseline="0" noProof="0" dirty="0" smtClean="0">
              <a:ln>
                <a:noFill/>
              </a:ln>
              <a:solidFill>
                <a:schemeClr val="tx1"/>
              </a:solidFill>
              <a:effectLst/>
              <a:uLnTx/>
              <a:uFillTx/>
              <a:latin typeface="+mn-lt"/>
              <a:ea typeface="+mn-ea"/>
              <a:cs typeface="B Nazanin" pitchFamily="2" charset="-78"/>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8" name="Titre 1"/>
          <p:cNvSpPr>
            <a:spLocks noGrp="1"/>
          </p:cNvSpPr>
          <p:nvPr>
            <p:ph type="title"/>
          </p:nvPr>
        </p:nvSpPr>
        <p:spPr>
          <a:xfrm>
            <a:off x="457200" y="274638"/>
            <a:ext cx="8229600" cy="1143000"/>
          </a:xfrm>
        </p:spPr>
        <p:txBody>
          <a:bodyPr/>
          <a:lstStyle/>
          <a:p>
            <a:pPr algn="r" rtl="1"/>
            <a:r>
              <a:rPr lang="fa-IR"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cs typeface="B Nazanin" pitchFamily="2" charset="-78"/>
              </a:rPr>
              <a:t>دستورات کار با داده فایل </a:t>
            </a:r>
            <a:r>
              <a:rPr lang="fa-IR" sz="32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cs typeface="B Nazanin" pitchFamily="2" charset="-78"/>
              </a:rPr>
              <a:t>(ادامه)</a:t>
            </a:r>
            <a:endParaRPr lang="fa-IR"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cs typeface="B Nazanin" pitchFamily="2" charset="-78"/>
            </a:endParaRPr>
          </a:p>
        </p:txBody>
      </p:sp>
      <p:sp>
        <p:nvSpPr>
          <p:cNvPr id="9" name="Espace réservé du contenu 2"/>
          <p:cNvSpPr>
            <a:spLocks noGrp="1"/>
          </p:cNvSpPr>
          <p:nvPr>
            <p:ph idx="1"/>
          </p:nvPr>
        </p:nvSpPr>
        <p:spPr>
          <a:xfrm>
            <a:off x="2071670" y="1357298"/>
            <a:ext cx="6615130" cy="5143515"/>
          </a:xfrm>
        </p:spPr>
        <p:txBody>
          <a:bodyPr/>
          <a:lstStyle/>
          <a:p>
            <a:pPr marL="0" indent="0" algn="just" rtl="1">
              <a:buNone/>
            </a:pPr>
            <a:r>
              <a:rPr lang="fa-IR" sz="2800" b="1" dirty="0" smtClean="0">
                <a:cs typeface="B Nazanin" pitchFamily="2" charset="-78"/>
              </a:rPr>
              <a:t>دستور </a:t>
            </a:r>
            <a:r>
              <a:rPr lang="en-US" sz="2800" b="1" dirty="0" smtClean="0">
                <a:cs typeface="B Nazanin" pitchFamily="2" charset="-78"/>
              </a:rPr>
              <a:t>Open</a:t>
            </a:r>
            <a:r>
              <a:rPr lang="fa-IR" sz="2800" b="1" dirty="0" smtClean="0">
                <a:cs typeface="B Nazanin" pitchFamily="2" charset="-78"/>
              </a:rPr>
              <a:t> – نوع دسترسی:</a:t>
            </a:r>
          </a:p>
          <a:p>
            <a:pPr marL="714375" indent="-714375" algn="just">
              <a:buNone/>
            </a:pPr>
            <a:r>
              <a:rPr lang="en-US" sz="2800" dirty="0" smtClean="0">
                <a:cs typeface="B Nazanin" pitchFamily="2" charset="-78"/>
              </a:rPr>
              <a:t>Open [Filename] For [</a:t>
            </a:r>
            <a:r>
              <a:rPr lang="en-US" sz="2800" b="1" u="sng" dirty="0" smtClean="0">
                <a:cs typeface="B Nazanin" pitchFamily="2" charset="-78"/>
              </a:rPr>
              <a:t>Type</a:t>
            </a:r>
            <a:r>
              <a:rPr lang="en-US" sz="2800" dirty="0" smtClean="0">
                <a:cs typeface="B Nazanin" pitchFamily="2" charset="-78"/>
              </a:rPr>
              <a:t>] Access [Access] As [</a:t>
            </a:r>
            <a:r>
              <a:rPr lang="en-US" sz="2800" dirty="0" err="1" smtClean="0">
                <a:cs typeface="B Nazanin" pitchFamily="2" charset="-78"/>
              </a:rPr>
              <a:t>FileNumber</a:t>
            </a:r>
            <a:r>
              <a:rPr lang="en-US" sz="2800" dirty="0" smtClean="0">
                <a:cs typeface="B Nazanin" pitchFamily="2" charset="-78"/>
              </a:rPr>
              <a:t>] Len = [Record Length]</a:t>
            </a:r>
            <a:endParaRPr lang="fa-IR" sz="2800" dirty="0" smtClean="0">
              <a:cs typeface="B Nazanin" pitchFamily="2" charset="-78"/>
            </a:endParaRPr>
          </a:p>
          <a:p>
            <a:pPr marL="714375" indent="-714375" algn="just" rtl="1">
              <a:buNone/>
            </a:pPr>
            <a:r>
              <a:rPr lang="en-US" sz="2800" dirty="0" smtClean="0">
                <a:cs typeface="B Nazanin" pitchFamily="2" charset="-78"/>
              </a:rPr>
              <a:t>Type</a:t>
            </a:r>
            <a:r>
              <a:rPr lang="fa-IR" sz="2800" dirty="0" smtClean="0">
                <a:cs typeface="B Nazanin" pitchFamily="2" charset="-78"/>
              </a:rPr>
              <a:t> یا نوع دسترسی می تواند یکی از موارد زیر باشد:</a:t>
            </a:r>
          </a:p>
          <a:p>
            <a:pPr marL="265113" indent="-265113" algn="just" rtl="1"/>
            <a:r>
              <a:rPr lang="en-US" sz="2800" dirty="0" smtClean="0">
                <a:cs typeface="B Nazanin" pitchFamily="2" charset="-78"/>
              </a:rPr>
              <a:t>Input</a:t>
            </a:r>
            <a:r>
              <a:rPr lang="fa-IR" sz="2800" dirty="0" smtClean="0">
                <a:cs typeface="B Nazanin" pitchFamily="2" charset="-78"/>
              </a:rPr>
              <a:t>: متنی و فقط خواندنی</a:t>
            </a:r>
          </a:p>
          <a:p>
            <a:pPr marL="265113" indent="-265113" algn="just" rtl="1"/>
            <a:r>
              <a:rPr lang="en-US" sz="2800" dirty="0" smtClean="0">
                <a:cs typeface="B Nazanin" pitchFamily="2" charset="-78"/>
              </a:rPr>
              <a:t>Output</a:t>
            </a:r>
            <a:r>
              <a:rPr lang="fa-IR" sz="2800" dirty="0" smtClean="0">
                <a:cs typeface="B Nazanin" pitchFamily="2" charset="-78"/>
              </a:rPr>
              <a:t>: متنی و فقط نوشتنی (فایل پاک می شود)</a:t>
            </a:r>
          </a:p>
          <a:p>
            <a:pPr marL="265113" indent="-265113" algn="just" rtl="1"/>
            <a:r>
              <a:rPr lang="en-US" sz="2800" dirty="0" smtClean="0">
                <a:cs typeface="B Nazanin" pitchFamily="2" charset="-78"/>
              </a:rPr>
              <a:t>Random</a:t>
            </a:r>
            <a:r>
              <a:rPr lang="fa-IR" sz="2800" dirty="0" smtClean="0">
                <a:cs typeface="B Nazanin" pitchFamily="2" charset="-78"/>
              </a:rPr>
              <a:t>: باینری و خواندنی نوشتنی با طول رکورد</a:t>
            </a:r>
          </a:p>
          <a:p>
            <a:pPr marL="265113" indent="-265113" algn="just" rtl="1"/>
            <a:r>
              <a:rPr lang="en-US" sz="2800" dirty="0" smtClean="0">
                <a:cs typeface="B Nazanin" pitchFamily="2" charset="-78"/>
              </a:rPr>
              <a:t>Append</a:t>
            </a:r>
            <a:r>
              <a:rPr lang="fa-IR" sz="2800" dirty="0" smtClean="0">
                <a:cs typeface="B Nazanin" pitchFamily="2" charset="-78"/>
              </a:rPr>
              <a:t>: متنی و فقط نوشتنی (در انتهای فایل)</a:t>
            </a:r>
          </a:p>
          <a:p>
            <a:pPr marL="265113" indent="-265113" algn="just" rtl="1"/>
            <a:r>
              <a:rPr lang="en-US" sz="2800" dirty="0" smtClean="0">
                <a:cs typeface="B Nazanin" pitchFamily="2" charset="-78"/>
              </a:rPr>
              <a:t>Binary</a:t>
            </a:r>
            <a:r>
              <a:rPr lang="fa-IR" sz="2800" dirty="0" smtClean="0">
                <a:cs typeface="B Nazanin" pitchFamily="2" charset="-78"/>
              </a:rPr>
              <a:t>: باینری و خواندنی نوشتنی با رکوردهای تک بایتی</a:t>
            </a:r>
          </a:p>
          <a:p>
            <a:pPr marL="0" indent="0" algn="just">
              <a:buNone/>
            </a:pPr>
            <a:endParaRPr lang="fa-IR" sz="2800" dirty="0" smtClean="0">
              <a:cs typeface="B Nazanin" pitchFamily="2" charset="-78"/>
            </a:endParaRPr>
          </a:p>
          <a:p>
            <a:pPr marL="0" indent="0" algn="just" rtl="1">
              <a:buNone/>
            </a:pPr>
            <a:endParaRPr lang="fa-IR" sz="2800" dirty="0" smtClean="0">
              <a:cs typeface="B Nazanin" pitchFamily="2" charset="-78"/>
            </a:endParaRPr>
          </a:p>
        </p:txBody>
      </p:sp>
      <p:sp>
        <p:nvSpPr>
          <p:cNvPr id="5" name="Espace réservé du contenu 2"/>
          <p:cNvSpPr txBox="1">
            <a:spLocks/>
          </p:cNvSpPr>
          <p:nvPr/>
        </p:nvSpPr>
        <p:spPr bwMode="auto">
          <a:xfrm>
            <a:off x="0" y="142852"/>
            <a:ext cx="1857356" cy="650085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1" eaLnBrk="1" fontAlgn="base" latinLnBrk="0" hangingPunct="1">
              <a:spcBef>
                <a:spcPts val="300"/>
              </a:spcBef>
              <a:spcAft>
                <a:spcPct val="0"/>
              </a:spcAft>
              <a:buClrTx/>
              <a:buSzTx/>
              <a:buFont typeface="Arial" charset="0"/>
              <a:buNone/>
              <a:tabLst/>
              <a:defRPr/>
            </a:pPr>
            <a:r>
              <a:rPr lang="fa-IR" sz="1400"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cs typeface="B Nazanin" pitchFamily="2" charset="-78"/>
              </a:rPr>
              <a:t>مطالب مطرحی</a:t>
            </a:r>
          </a:p>
          <a:p>
            <a:pPr marL="0" marR="0" lvl="0" indent="0" algn="just" defTabSz="914400" rtl="1" eaLnBrk="1" fontAlgn="base" latinLnBrk="0" hangingPunct="1">
              <a:spcBef>
                <a:spcPts val="300"/>
              </a:spcBef>
              <a:spcAft>
                <a:spcPct val="0"/>
              </a:spcAft>
              <a:buClrTx/>
              <a:buSzTx/>
              <a:buFont typeface="Arial" charset="0"/>
              <a:buNone/>
              <a:tabLst/>
              <a:defRPr/>
            </a:pPr>
            <a:r>
              <a:rPr kumimoji="0" lang="fa-IR" sz="1400" i="0" u="none" strike="noStrike" kern="1200" normalizeH="0" baseline="0" noProof="0" dirty="0" smtClean="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mn-lt"/>
                <a:ea typeface="+mn-ea"/>
                <a:cs typeface="B Nazanin" pitchFamily="2" charset="-78"/>
              </a:rPr>
              <a:t>ویژوال بیسیک چیست؟</a:t>
            </a:r>
          </a:p>
          <a:p>
            <a:pPr lvl="0" algn="just" rtl="1">
              <a:spcBef>
                <a:spcPts val="300"/>
              </a:spcBef>
            </a:pPr>
            <a:r>
              <a:rPr lang="fa-IR"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دستورات کار با سیستم فایل</a:t>
            </a:r>
          </a:p>
          <a:p>
            <a:pPr lvl="0" algn="just" rtl="1">
              <a:spcBef>
                <a:spcPts val="300"/>
              </a:spcBef>
            </a:pPr>
            <a:r>
              <a:rPr lang="fa-IR"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دستورات کار با داده فایل</a:t>
            </a:r>
            <a:endParaRPr lang="en-US"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endParaRPr>
          </a:p>
          <a:p>
            <a:pPr lvl="0" algn="just" rtl="1">
              <a:spcBef>
                <a:spcPts val="300"/>
              </a:spcBef>
            </a:pPr>
            <a:r>
              <a:rPr lang="fa-IR" sz="1400" dirty="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 </a:t>
            </a:r>
            <a:r>
              <a:rPr lang="fa-IR"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 قالب </a:t>
            </a:r>
            <a:r>
              <a:rPr lang="en-US"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urier New" pitchFamily="49" charset="0"/>
                <a:cs typeface="Courier New" pitchFamily="49" charset="0"/>
              </a:rPr>
              <a:t>Open</a:t>
            </a:r>
            <a:endParaRPr lang="fa-IR"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urier New" pitchFamily="49" charset="0"/>
              <a:cs typeface="Courier New" pitchFamily="49" charset="0"/>
            </a:endParaRPr>
          </a:p>
          <a:p>
            <a:pPr lvl="0" algn="just" rtl="1">
              <a:spcBef>
                <a:spcPts val="300"/>
              </a:spcBef>
            </a:pPr>
            <a:r>
              <a:rPr lang="fa-IR" sz="1400" dirty="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 </a:t>
            </a:r>
            <a:r>
              <a:rPr lang="fa-IR"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 دستورات کمکی</a:t>
            </a:r>
          </a:p>
          <a:p>
            <a:pPr lvl="0" algn="just" rtl="1">
              <a:spcBef>
                <a:spcPts val="300"/>
              </a:spcBef>
            </a:pPr>
            <a:r>
              <a:rPr lang="fa-IR" sz="1400" u="sng" dirty="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 </a:t>
            </a:r>
            <a:r>
              <a:rPr lang="fa-IR" sz="1400" u="sng"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 نوع دسترسی</a:t>
            </a:r>
          </a:p>
          <a:p>
            <a:pPr lvl="0" algn="just" rtl="1">
              <a:spcBef>
                <a:spcPts val="300"/>
              </a:spcBef>
            </a:pPr>
            <a:r>
              <a:rPr lang="fa-IR" sz="1400" dirty="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 </a:t>
            </a:r>
            <a:r>
              <a:rPr lang="fa-IR"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 قفل دسترسی</a:t>
            </a:r>
          </a:p>
          <a:p>
            <a:pPr lvl="0" algn="just" rtl="1">
              <a:spcBef>
                <a:spcPts val="300"/>
              </a:spcBef>
            </a:pPr>
            <a:r>
              <a:rPr lang="fa-IR" sz="1400" dirty="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 </a:t>
            </a:r>
            <a:r>
              <a:rPr lang="fa-IR"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 شمارنده فایل</a:t>
            </a:r>
          </a:p>
          <a:p>
            <a:pPr lvl="0" algn="just" rtl="1">
              <a:spcBef>
                <a:spcPts val="300"/>
              </a:spcBef>
            </a:pPr>
            <a:r>
              <a:rPr lang="fa-IR"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  اندازه رکورد</a:t>
            </a:r>
          </a:p>
          <a:p>
            <a:pPr lvl="0" algn="just" rtl="1">
              <a:spcBef>
                <a:spcPts val="300"/>
              </a:spcBef>
            </a:pPr>
            <a:r>
              <a:rPr lang="fa-IR" sz="1400" dirty="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 </a:t>
            </a:r>
            <a:r>
              <a:rPr lang="fa-IR"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 خواندن و نوشتن فایل متنی</a:t>
            </a:r>
          </a:p>
          <a:p>
            <a:pPr lvl="0" algn="just" rtl="1">
              <a:spcBef>
                <a:spcPts val="300"/>
              </a:spcBef>
            </a:pPr>
            <a:r>
              <a:rPr lang="fa-IR"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  خواندن و نوشتن فایل </a:t>
            </a:r>
            <a:r>
              <a:rPr lang="fa-IR" sz="12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دودویی</a:t>
            </a:r>
          </a:p>
          <a:p>
            <a:pPr lvl="0" algn="just" rtl="1">
              <a:spcBef>
                <a:spcPts val="300"/>
              </a:spcBef>
            </a:pPr>
            <a:r>
              <a:rPr lang="fa-IR" sz="1400" dirty="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 </a:t>
            </a:r>
            <a:r>
              <a:rPr lang="fa-IR"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 مثال فایل متنی</a:t>
            </a:r>
          </a:p>
          <a:p>
            <a:pPr lvl="0" algn="just" rtl="1">
              <a:spcBef>
                <a:spcPts val="300"/>
              </a:spcBef>
            </a:pPr>
            <a:r>
              <a:rPr lang="fa-IR"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  مثال فایل دودویی</a:t>
            </a:r>
          </a:p>
          <a:p>
            <a:pPr lvl="0" algn="just" rtl="1">
              <a:spcBef>
                <a:spcPts val="300"/>
              </a:spcBef>
            </a:pPr>
            <a:r>
              <a:rPr lang="fa-IR"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مدیریت خطا در کار با فایل</a:t>
            </a:r>
          </a:p>
          <a:p>
            <a:pPr lvl="0" algn="just" rtl="1">
              <a:spcBef>
                <a:spcPts val="300"/>
              </a:spcBef>
            </a:pPr>
            <a:r>
              <a:rPr lang="fa-IR"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معرفی </a:t>
            </a:r>
            <a:r>
              <a:rPr lang="en-US" sz="12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urier New" pitchFamily="49" charset="0"/>
                <a:cs typeface="Courier New" pitchFamily="49" charset="0"/>
              </a:rPr>
              <a:t>.NET Framework</a:t>
            </a:r>
          </a:p>
          <a:p>
            <a:pPr lvl="0" algn="just" rtl="1">
              <a:spcBef>
                <a:spcPts val="300"/>
              </a:spcBef>
            </a:pPr>
            <a:r>
              <a:rPr lang="fa-IR" sz="12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urier New" pitchFamily="49" charset="0"/>
                <a:cs typeface="B Nazanin" pitchFamily="2" charset="-78"/>
              </a:rPr>
              <a:t>جمع بندی</a:t>
            </a:r>
            <a:endParaRPr lang="fa-IR"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urier New" pitchFamily="49" charset="0"/>
              <a:cs typeface="B Nazanin" pitchFamily="2" charset="-78"/>
            </a:endParaRPr>
          </a:p>
          <a:p>
            <a:pPr algn="just" rtl="1">
              <a:spcBef>
                <a:spcPts val="300"/>
              </a:spcBef>
            </a:pPr>
            <a:r>
              <a:rPr lang="fa-IR" sz="1400" dirty="0" smtClean="0">
                <a:cs typeface="B Nazanin" pitchFamily="2" charset="-78"/>
              </a:rPr>
              <a:t>  </a:t>
            </a:r>
            <a:endParaRPr lang="en-US" sz="1400" dirty="0">
              <a:cs typeface="B Nazanin" pitchFamily="2" charset="-78"/>
            </a:endParaRPr>
          </a:p>
          <a:p>
            <a:pPr marL="0" marR="0" lvl="0" indent="0" algn="just" defTabSz="914400" rtl="1" eaLnBrk="1" fontAlgn="base" latinLnBrk="0" hangingPunct="1">
              <a:spcBef>
                <a:spcPts val="300"/>
              </a:spcBef>
              <a:spcAft>
                <a:spcPct val="0"/>
              </a:spcAft>
              <a:buClrTx/>
              <a:buSzTx/>
              <a:buFont typeface="Arial" charset="0"/>
              <a:buNone/>
              <a:tabLst/>
              <a:defRPr/>
            </a:pPr>
            <a:endParaRPr kumimoji="0" lang="en-US" sz="1400" b="0" i="0" u="none" strike="noStrike" kern="1200" cap="none" spc="0" normalizeH="0" baseline="0" noProof="0" dirty="0" smtClean="0">
              <a:ln>
                <a:noFill/>
              </a:ln>
              <a:solidFill>
                <a:schemeClr val="tx1"/>
              </a:solidFill>
              <a:effectLst/>
              <a:uLnTx/>
              <a:uFillTx/>
              <a:latin typeface="+mn-lt"/>
              <a:ea typeface="+mn-ea"/>
              <a:cs typeface="B Nazanin" pitchFamily="2" charset="-78"/>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8" name="Titre 1"/>
          <p:cNvSpPr>
            <a:spLocks noGrp="1"/>
          </p:cNvSpPr>
          <p:nvPr>
            <p:ph type="title"/>
          </p:nvPr>
        </p:nvSpPr>
        <p:spPr>
          <a:xfrm>
            <a:off x="457200" y="274638"/>
            <a:ext cx="8229600" cy="1143000"/>
          </a:xfrm>
        </p:spPr>
        <p:txBody>
          <a:bodyPr/>
          <a:lstStyle/>
          <a:p>
            <a:pPr algn="r" rtl="1"/>
            <a:r>
              <a:rPr lang="fa-IR"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cs typeface="B Nazanin" pitchFamily="2" charset="-78"/>
              </a:rPr>
              <a:t>دستورات کار با داده فایل </a:t>
            </a:r>
            <a:r>
              <a:rPr lang="fa-IR" sz="32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cs typeface="B Nazanin" pitchFamily="2" charset="-78"/>
              </a:rPr>
              <a:t>(ادامه)</a:t>
            </a:r>
            <a:endParaRPr lang="fa-IR"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cs typeface="B Nazanin" pitchFamily="2" charset="-78"/>
            </a:endParaRPr>
          </a:p>
        </p:txBody>
      </p:sp>
      <p:sp>
        <p:nvSpPr>
          <p:cNvPr id="9" name="Espace réservé du contenu 2"/>
          <p:cNvSpPr>
            <a:spLocks noGrp="1"/>
          </p:cNvSpPr>
          <p:nvPr>
            <p:ph idx="1"/>
          </p:nvPr>
        </p:nvSpPr>
        <p:spPr>
          <a:xfrm>
            <a:off x="2071670" y="1357298"/>
            <a:ext cx="6615130" cy="5143515"/>
          </a:xfrm>
        </p:spPr>
        <p:txBody>
          <a:bodyPr/>
          <a:lstStyle/>
          <a:p>
            <a:pPr marL="0" indent="0" algn="just" rtl="1">
              <a:buNone/>
            </a:pPr>
            <a:r>
              <a:rPr lang="fa-IR" sz="2800" b="1" dirty="0" smtClean="0">
                <a:cs typeface="B Nazanin" pitchFamily="2" charset="-78"/>
              </a:rPr>
              <a:t>دستور </a:t>
            </a:r>
            <a:r>
              <a:rPr lang="en-US" sz="2800" b="1" dirty="0" smtClean="0">
                <a:cs typeface="B Nazanin" pitchFamily="2" charset="-78"/>
              </a:rPr>
              <a:t>Open</a:t>
            </a:r>
            <a:r>
              <a:rPr lang="fa-IR" sz="2800" b="1" dirty="0" smtClean="0">
                <a:cs typeface="B Nazanin" pitchFamily="2" charset="-78"/>
              </a:rPr>
              <a:t> – قفل دسترسی:</a:t>
            </a:r>
          </a:p>
          <a:p>
            <a:pPr marL="714375" indent="-714375" algn="just">
              <a:buNone/>
            </a:pPr>
            <a:r>
              <a:rPr lang="en-US" sz="2800" dirty="0" smtClean="0">
                <a:cs typeface="B Nazanin" pitchFamily="2" charset="-78"/>
              </a:rPr>
              <a:t>Open [Filename] For [Type] Access [</a:t>
            </a:r>
            <a:r>
              <a:rPr lang="en-US" sz="2800" b="1" u="sng" dirty="0" smtClean="0">
                <a:cs typeface="B Nazanin" pitchFamily="2" charset="-78"/>
              </a:rPr>
              <a:t>Access</a:t>
            </a:r>
            <a:r>
              <a:rPr lang="en-US" sz="2800" dirty="0" smtClean="0">
                <a:cs typeface="B Nazanin" pitchFamily="2" charset="-78"/>
              </a:rPr>
              <a:t>] As [</a:t>
            </a:r>
            <a:r>
              <a:rPr lang="en-US" sz="2800" dirty="0" err="1" smtClean="0">
                <a:cs typeface="B Nazanin" pitchFamily="2" charset="-78"/>
              </a:rPr>
              <a:t>FileNumber</a:t>
            </a:r>
            <a:r>
              <a:rPr lang="en-US" sz="2800" dirty="0" smtClean="0">
                <a:cs typeface="B Nazanin" pitchFamily="2" charset="-78"/>
              </a:rPr>
              <a:t>] Len = [Record Length]</a:t>
            </a:r>
            <a:endParaRPr lang="fa-IR" sz="2800" dirty="0" smtClean="0">
              <a:cs typeface="B Nazanin" pitchFamily="2" charset="-78"/>
            </a:endParaRPr>
          </a:p>
          <a:p>
            <a:pPr marL="714375" indent="-714375" algn="just" rtl="1">
              <a:buNone/>
            </a:pPr>
            <a:r>
              <a:rPr lang="en-US" sz="2800" dirty="0" smtClean="0">
                <a:cs typeface="B Nazanin" pitchFamily="2" charset="-78"/>
              </a:rPr>
              <a:t>Access</a:t>
            </a:r>
            <a:r>
              <a:rPr lang="fa-IR" sz="2800" dirty="0" smtClean="0">
                <a:cs typeface="B Nazanin" pitchFamily="2" charset="-78"/>
              </a:rPr>
              <a:t> </a:t>
            </a:r>
            <a:r>
              <a:rPr lang="fa-IR" sz="2800" dirty="0" smtClean="0">
                <a:cs typeface="B Nazanin" pitchFamily="2" charset="-78"/>
              </a:rPr>
              <a:t>یا قفل دسترسی می تواند یکی از موارد زیر باشد:</a:t>
            </a:r>
          </a:p>
          <a:p>
            <a:pPr marL="265113" indent="-265113" algn="just" rtl="1"/>
            <a:r>
              <a:rPr lang="en-US" sz="2800" dirty="0" smtClean="0">
                <a:cs typeface="B Nazanin" pitchFamily="2" charset="-78"/>
              </a:rPr>
              <a:t>Read</a:t>
            </a:r>
            <a:r>
              <a:rPr lang="fa-IR" sz="2800" dirty="0" smtClean="0">
                <a:cs typeface="B Nazanin" pitchFamily="2" charset="-78"/>
              </a:rPr>
              <a:t>: فقط دسترسی خواندن (</a:t>
            </a:r>
            <a:r>
              <a:rPr lang="en-US" sz="2800" dirty="0" smtClean="0">
                <a:cs typeface="B Nazanin" pitchFamily="2" charset="-78"/>
              </a:rPr>
              <a:t>Read-only</a:t>
            </a:r>
            <a:r>
              <a:rPr lang="fa-IR" sz="2800" dirty="0" smtClean="0">
                <a:cs typeface="B Nazanin" pitchFamily="2" charset="-78"/>
              </a:rPr>
              <a:t>)</a:t>
            </a:r>
          </a:p>
          <a:p>
            <a:pPr marL="265113" indent="-265113" algn="just" rtl="1"/>
            <a:r>
              <a:rPr lang="en-US" sz="2800" dirty="0" smtClean="0">
                <a:cs typeface="B Nazanin" pitchFamily="2" charset="-78"/>
              </a:rPr>
              <a:t>Write</a:t>
            </a:r>
            <a:r>
              <a:rPr lang="fa-IR" sz="2800" dirty="0" smtClean="0">
                <a:cs typeface="B Nazanin" pitchFamily="2" charset="-78"/>
              </a:rPr>
              <a:t>: فقط دسترسی نوشتن (</a:t>
            </a:r>
            <a:r>
              <a:rPr lang="en-US" sz="2800" dirty="0" smtClean="0">
                <a:cs typeface="B Nazanin" pitchFamily="2" charset="-78"/>
              </a:rPr>
              <a:t>Write-only</a:t>
            </a:r>
            <a:r>
              <a:rPr lang="fa-IR" sz="2800" dirty="0" smtClean="0">
                <a:cs typeface="B Nazanin" pitchFamily="2" charset="-78"/>
              </a:rPr>
              <a:t>)</a:t>
            </a:r>
          </a:p>
          <a:p>
            <a:pPr marL="265113" indent="-265113" algn="just" rtl="1"/>
            <a:r>
              <a:rPr lang="en-US" sz="2800" dirty="0" smtClean="0">
                <a:cs typeface="B Nazanin" pitchFamily="2" charset="-78"/>
              </a:rPr>
              <a:t>Lock Read</a:t>
            </a:r>
            <a:r>
              <a:rPr lang="fa-IR" sz="2800" dirty="0" smtClean="0">
                <a:cs typeface="B Nazanin" pitchFamily="2" charset="-78"/>
              </a:rPr>
              <a:t>: قفل نوشتن (عدم دسترسی دیگران)</a:t>
            </a:r>
          </a:p>
          <a:p>
            <a:pPr marL="265113" indent="-265113" algn="just" rtl="1"/>
            <a:r>
              <a:rPr lang="en-US" sz="2800" dirty="0" smtClean="0">
                <a:cs typeface="B Nazanin" pitchFamily="2" charset="-78"/>
              </a:rPr>
              <a:t>Lock Write</a:t>
            </a:r>
            <a:r>
              <a:rPr lang="fa-IR" sz="2800" dirty="0" smtClean="0">
                <a:cs typeface="B Nazanin" pitchFamily="2" charset="-78"/>
              </a:rPr>
              <a:t>: قفل نوشتن (عدم دسترسی دیگران)</a:t>
            </a:r>
          </a:p>
          <a:p>
            <a:pPr marL="265113" indent="-265113" algn="just" rtl="1"/>
            <a:r>
              <a:rPr lang="en-US" sz="2800" dirty="0" smtClean="0">
                <a:cs typeface="B Nazanin" pitchFamily="2" charset="-78"/>
              </a:rPr>
              <a:t>Shared</a:t>
            </a:r>
            <a:r>
              <a:rPr lang="fa-IR" sz="2800" dirty="0" smtClean="0">
                <a:cs typeface="B Nazanin" pitchFamily="2" charset="-78"/>
              </a:rPr>
              <a:t>: اشتراکی (قابل باز شدن و دسترسی دیگران)</a:t>
            </a:r>
          </a:p>
          <a:p>
            <a:pPr marL="265113" indent="-265113" algn="just" rtl="1">
              <a:buNone/>
            </a:pPr>
            <a:r>
              <a:rPr lang="fa-IR" sz="2800" dirty="0" smtClean="0">
                <a:cs typeface="B Nazanin" pitchFamily="2" charset="-78"/>
              </a:rPr>
              <a:t>قفل با </a:t>
            </a:r>
            <a:r>
              <a:rPr lang="en-US" sz="2800" dirty="0" smtClean="0">
                <a:cs typeface="B Nazanin" pitchFamily="2" charset="-78"/>
              </a:rPr>
              <a:t>Shared</a:t>
            </a:r>
            <a:r>
              <a:rPr lang="fa-IR" sz="2800" dirty="0" smtClean="0">
                <a:cs typeface="B Nazanin" pitchFamily="2" charset="-78"/>
              </a:rPr>
              <a:t> نباید یکجا استفاده شود.</a:t>
            </a:r>
          </a:p>
          <a:p>
            <a:pPr marL="0" indent="0" algn="just" rtl="1">
              <a:buNone/>
            </a:pPr>
            <a:endParaRPr lang="fa-IR" sz="2800" dirty="0" smtClean="0">
              <a:cs typeface="B Nazanin" pitchFamily="2" charset="-78"/>
            </a:endParaRPr>
          </a:p>
        </p:txBody>
      </p:sp>
      <p:sp>
        <p:nvSpPr>
          <p:cNvPr id="4" name="Espace réservé du contenu 2"/>
          <p:cNvSpPr txBox="1">
            <a:spLocks/>
          </p:cNvSpPr>
          <p:nvPr/>
        </p:nvSpPr>
        <p:spPr bwMode="auto">
          <a:xfrm>
            <a:off x="0" y="142852"/>
            <a:ext cx="1857356" cy="650085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1" eaLnBrk="1" fontAlgn="base" latinLnBrk="0" hangingPunct="1">
              <a:spcBef>
                <a:spcPts val="300"/>
              </a:spcBef>
              <a:spcAft>
                <a:spcPct val="0"/>
              </a:spcAft>
              <a:buClrTx/>
              <a:buSzTx/>
              <a:buFont typeface="Arial" charset="0"/>
              <a:buNone/>
              <a:tabLst/>
              <a:defRPr/>
            </a:pPr>
            <a:r>
              <a:rPr lang="fa-IR" sz="1400"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cs typeface="B Nazanin" pitchFamily="2" charset="-78"/>
              </a:rPr>
              <a:t>مطالب مطرحی</a:t>
            </a:r>
          </a:p>
          <a:p>
            <a:pPr marL="0" marR="0" lvl="0" indent="0" algn="just" defTabSz="914400" rtl="1" eaLnBrk="1" fontAlgn="base" latinLnBrk="0" hangingPunct="1">
              <a:spcBef>
                <a:spcPts val="300"/>
              </a:spcBef>
              <a:spcAft>
                <a:spcPct val="0"/>
              </a:spcAft>
              <a:buClrTx/>
              <a:buSzTx/>
              <a:buFont typeface="Arial" charset="0"/>
              <a:buNone/>
              <a:tabLst/>
              <a:defRPr/>
            </a:pPr>
            <a:r>
              <a:rPr kumimoji="0" lang="fa-IR" sz="1400" i="0" u="none" strike="noStrike" kern="1200" normalizeH="0" baseline="0" noProof="0" dirty="0" smtClean="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mn-lt"/>
                <a:ea typeface="+mn-ea"/>
                <a:cs typeface="B Nazanin" pitchFamily="2" charset="-78"/>
              </a:rPr>
              <a:t>ویژوال بیسیک چیست؟</a:t>
            </a:r>
          </a:p>
          <a:p>
            <a:pPr lvl="0" algn="just" rtl="1">
              <a:spcBef>
                <a:spcPts val="300"/>
              </a:spcBef>
            </a:pPr>
            <a:r>
              <a:rPr lang="fa-IR"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دستورات کار با سیستم فایل</a:t>
            </a:r>
          </a:p>
          <a:p>
            <a:pPr lvl="0" algn="just" rtl="1">
              <a:spcBef>
                <a:spcPts val="300"/>
              </a:spcBef>
            </a:pPr>
            <a:r>
              <a:rPr lang="fa-IR"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دستورات کار با داده فایل</a:t>
            </a:r>
            <a:endParaRPr lang="en-US"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endParaRPr>
          </a:p>
          <a:p>
            <a:pPr lvl="0" algn="just" rtl="1">
              <a:spcBef>
                <a:spcPts val="300"/>
              </a:spcBef>
            </a:pPr>
            <a:r>
              <a:rPr lang="fa-IR" sz="1400" dirty="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 </a:t>
            </a:r>
            <a:r>
              <a:rPr lang="fa-IR"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 قالب </a:t>
            </a:r>
            <a:r>
              <a:rPr lang="en-US"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urier New" pitchFamily="49" charset="0"/>
                <a:cs typeface="Courier New" pitchFamily="49" charset="0"/>
              </a:rPr>
              <a:t>Open</a:t>
            </a:r>
            <a:endParaRPr lang="fa-IR"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urier New" pitchFamily="49" charset="0"/>
              <a:cs typeface="Courier New" pitchFamily="49" charset="0"/>
            </a:endParaRPr>
          </a:p>
          <a:p>
            <a:pPr lvl="0" algn="just" rtl="1">
              <a:spcBef>
                <a:spcPts val="300"/>
              </a:spcBef>
            </a:pPr>
            <a:r>
              <a:rPr lang="fa-IR" sz="1400" dirty="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 </a:t>
            </a:r>
            <a:r>
              <a:rPr lang="fa-IR"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 دستورات کمکی</a:t>
            </a:r>
          </a:p>
          <a:p>
            <a:pPr lvl="0" algn="just" rtl="1">
              <a:spcBef>
                <a:spcPts val="300"/>
              </a:spcBef>
            </a:pPr>
            <a:r>
              <a:rPr lang="fa-IR" sz="1400" dirty="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 </a:t>
            </a:r>
            <a:r>
              <a:rPr lang="fa-IR"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 نوع دسترسی</a:t>
            </a:r>
          </a:p>
          <a:p>
            <a:pPr lvl="0" algn="just" rtl="1">
              <a:spcBef>
                <a:spcPts val="300"/>
              </a:spcBef>
            </a:pPr>
            <a:r>
              <a:rPr lang="fa-IR" sz="1400" u="sng" dirty="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 </a:t>
            </a:r>
            <a:r>
              <a:rPr lang="fa-IR" sz="1400" u="sng"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 قفل دسترسی</a:t>
            </a:r>
          </a:p>
          <a:p>
            <a:pPr lvl="0" algn="just" rtl="1">
              <a:spcBef>
                <a:spcPts val="300"/>
              </a:spcBef>
            </a:pPr>
            <a:r>
              <a:rPr lang="fa-IR" sz="1400" dirty="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 </a:t>
            </a:r>
            <a:r>
              <a:rPr lang="fa-IR"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 شمارنده فایل</a:t>
            </a:r>
          </a:p>
          <a:p>
            <a:pPr lvl="0" algn="just" rtl="1">
              <a:spcBef>
                <a:spcPts val="300"/>
              </a:spcBef>
            </a:pPr>
            <a:r>
              <a:rPr lang="fa-IR"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  اندازه رکورد</a:t>
            </a:r>
          </a:p>
          <a:p>
            <a:pPr lvl="0" algn="just" rtl="1">
              <a:spcBef>
                <a:spcPts val="300"/>
              </a:spcBef>
            </a:pPr>
            <a:r>
              <a:rPr lang="fa-IR" sz="1400" dirty="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 </a:t>
            </a:r>
            <a:r>
              <a:rPr lang="fa-IR"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 خواندن و نوشتن فایل متنی</a:t>
            </a:r>
          </a:p>
          <a:p>
            <a:pPr lvl="0" algn="just" rtl="1">
              <a:spcBef>
                <a:spcPts val="300"/>
              </a:spcBef>
            </a:pPr>
            <a:r>
              <a:rPr lang="fa-IR"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  خواندن و نوشتن فایل </a:t>
            </a:r>
            <a:r>
              <a:rPr lang="fa-IR" sz="12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دودویی</a:t>
            </a:r>
          </a:p>
          <a:p>
            <a:pPr lvl="0" algn="just" rtl="1">
              <a:spcBef>
                <a:spcPts val="300"/>
              </a:spcBef>
            </a:pPr>
            <a:r>
              <a:rPr lang="fa-IR" sz="1400" dirty="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 </a:t>
            </a:r>
            <a:r>
              <a:rPr lang="fa-IR"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 مثال فایل متنی</a:t>
            </a:r>
          </a:p>
          <a:p>
            <a:pPr lvl="0" algn="just" rtl="1">
              <a:spcBef>
                <a:spcPts val="300"/>
              </a:spcBef>
            </a:pPr>
            <a:r>
              <a:rPr lang="fa-IR"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  مثال فایل دودویی</a:t>
            </a:r>
          </a:p>
          <a:p>
            <a:pPr lvl="0" algn="just" rtl="1">
              <a:spcBef>
                <a:spcPts val="300"/>
              </a:spcBef>
            </a:pPr>
            <a:r>
              <a:rPr lang="fa-IR"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مدیریت خطا در کار با فایل</a:t>
            </a:r>
          </a:p>
          <a:p>
            <a:pPr lvl="0" algn="just" rtl="1">
              <a:spcBef>
                <a:spcPts val="300"/>
              </a:spcBef>
            </a:pPr>
            <a:r>
              <a:rPr lang="fa-IR"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معرفی </a:t>
            </a:r>
            <a:r>
              <a:rPr lang="en-US" sz="12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urier New" pitchFamily="49" charset="0"/>
                <a:cs typeface="Courier New" pitchFamily="49" charset="0"/>
              </a:rPr>
              <a:t>.NET Framework</a:t>
            </a:r>
          </a:p>
          <a:p>
            <a:pPr lvl="0" algn="just" rtl="1">
              <a:spcBef>
                <a:spcPts val="300"/>
              </a:spcBef>
            </a:pPr>
            <a:r>
              <a:rPr lang="fa-IR" sz="12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urier New" pitchFamily="49" charset="0"/>
                <a:cs typeface="B Nazanin" pitchFamily="2" charset="-78"/>
              </a:rPr>
              <a:t>جمع بندی</a:t>
            </a:r>
            <a:endParaRPr lang="fa-IR"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urier New" pitchFamily="49" charset="0"/>
              <a:cs typeface="B Nazanin" pitchFamily="2" charset="-78"/>
            </a:endParaRPr>
          </a:p>
          <a:p>
            <a:pPr algn="just" rtl="1">
              <a:spcBef>
                <a:spcPts val="300"/>
              </a:spcBef>
            </a:pPr>
            <a:r>
              <a:rPr lang="fa-IR" sz="1400" dirty="0" smtClean="0">
                <a:cs typeface="B Nazanin" pitchFamily="2" charset="-78"/>
              </a:rPr>
              <a:t>  </a:t>
            </a:r>
            <a:endParaRPr lang="en-US" sz="1400" dirty="0">
              <a:cs typeface="B Nazanin" pitchFamily="2" charset="-78"/>
            </a:endParaRPr>
          </a:p>
          <a:p>
            <a:pPr marL="0" marR="0" lvl="0" indent="0" algn="just" defTabSz="914400" rtl="1" eaLnBrk="1" fontAlgn="base" latinLnBrk="0" hangingPunct="1">
              <a:spcBef>
                <a:spcPts val="300"/>
              </a:spcBef>
              <a:spcAft>
                <a:spcPct val="0"/>
              </a:spcAft>
              <a:buClrTx/>
              <a:buSzTx/>
              <a:buFont typeface="Arial" charset="0"/>
              <a:buNone/>
              <a:tabLst/>
              <a:defRPr/>
            </a:pPr>
            <a:endParaRPr kumimoji="0" lang="en-US" sz="1400" b="0" i="0" u="none" strike="noStrike" kern="1200" cap="none" spc="0" normalizeH="0" baseline="0" noProof="0" dirty="0" smtClean="0">
              <a:ln>
                <a:noFill/>
              </a:ln>
              <a:solidFill>
                <a:schemeClr val="tx1"/>
              </a:solidFill>
              <a:effectLst/>
              <a:uLnTx/>
              <a:uFillTx/>
              <a:latin typeface="+mn-lt"/>
              <a:ea typeface="+mn-ea"/>
              <a:cs typeface="B Nazanin" pitchFamily="2" charset="-78"/>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074" name="Titre 1"/>
          <p:cNvSpPr>
            <a:spLocks noGrp="1"/>
          </p:cNvSpPr>
          <p:nvPr>
            <p:ph type="title"/>
          </p:nvPr>
        </p:nvSpPr>
        <p:spPr/>
        <p:txBody>
          <a:bodyPr>
            <a:scene3d>
              <a:camera prst="orthographicFront"/>
              <a:lightRig rig="glow" dir="tl">
                <a:rot lat="0" lon="0" rev="5400000"/>
              </a:lightRig>
            </a:scene3d>
            <a:sp3d contourW="12700">
              <a:bevelT w="25400" h="25400"/>
              <a:contourClr>
                <a:schemeClr val="accent6">
                  <a:shade val="73000"/>
                </a:schemeClr>
              </a:contourClr>
            </a:sp3d>
          </a:bodyPr>
          <a:lstStyle/>
          <a:p>
            <a:pPr algn="r" rtl="1"/>
            <a:r>
              <a:rPr lang="fa-IR"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cs typeface="B Nazanin" pitchFamily="2" charset="-78"/>
              </a:rPr>
              <a:t>مباحث مطرحی در این ارائه</a:t>
            </a:r>
            <a:endParaRPr lang="fr-CA"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cs typeface="B Nazanin" pitchFamily="2" charset="-78"/>
            </a:endParaRPr>
          </a:p>
        </p:txBody>
      </p:sp>
      <p:sp>
        <p:nvSpPr>
          <p:cNvPr id="3075" name="Espace réservé du contenu 2"/>
          <p:cNvSpPr>
            <a:spLocks noGrp="1"/>
          </p:cNvSpPr>
          <p:nvPr>
            <p:ph idx="1"/>
          </p:nvPr>
        </p:nvSpPr>
        <p:spPr>
          <a:xfrm>
            <a:off x="457200" y="1974850"/>
            <a:ext cx="8229600" cy="4525963"/>
          </a:xfrm>
        </p:spPr>
        <p:txBody>
          <a:bodyPr/>
          <a:lstStyle/>
          <a:p>
            <a:pPr algn="just" rtl="1"/>
            <a:r>
              <a:rPr lang="fa-IR" dirty="0" smtClean="0">
                <a:cs typeface="B Nazanin" pitchFamily="2" charset="-78"/>
              </a:rPr>
              <a:t>معرفی ویژوال بیسیک</a:t>
            </a:r>
          </a:p>
          <a:p>
            <a:pPr algn="just" rtl="1"/>
            <a:r>
              <a:rPr lang="fa-IR" dirty="0" smtClean="0">
                <a:cs typeface="B Nazanin" pitchFamily="2" charset="-78"/>
              </a:rPr>
              <a:t>برنامه نویسی ویژوال بیسیک</a:t>
            </a:r>
          </a:p>
          <a:p>
            <a:pPr algn="just" rtl="1"/>
            <a:r>
              <a:rPr lang="fa-IR" dirty="0" smtClean="0">
                <a:cs typeface="B Nazanin" pitchFamily="2" charset="-78"/>
              </a:rPr>
              <a:t>دستورات کار با سیستم فایل</a:t>
            </a:r>
          </a:p>
          <a:p>
            <a:pPr algn="just" rtl="1"/>
            <a:r>
              <a:rPr lang="fa-IR" dirty="0" smtClean="0">
                <a:cs typeface="B Nazanin" pitchFamily="2" charset="-78"/>
              </a:rPr>
              <a:t>دستورات کار با داده در فایل</a:t>
            </a:r>
          </a:p>
          <a:p>
            <a:pPr algn="just" rtl="1"/>
            <a:r>
              <a:rPr lang="fa-IR" dirty="0" smtClean="0">
                <a:cs typeface="B Nazanin" pitchFamily="2" charset="-78"/>
              </a:rPr>
              <a:t>مکانیزم های کنترل خطا</a:t>
            </a:r>
          </a:p>
          <a:p>
            <a:pPr algn="just" rtl="1"/>
            <a:r>
              <a:rPr lang="fa-IR" dirty="0" smtClean="0">
                <a:cs typeface="B Nazanin" pitchFamily="2" charset="-78"/>
              </a:rPr>
              <a:t>معرفی </a:t>
            </a:r>
            <a:r>
              <a:rPr lang="en-US" dirty="0" smtClean="0">
                <a:cs typeface="B Nazanin" pitchFamily="2" charset="-78"/>
              </a:rPr>
              <a:t>.NET Framework</a:t>
            </a:r>
          </a:p>
          <a:p>
            <a:pPr algn="just" rtl="1"/>
            <a:r>
              <a:rPr lang="fa-IR" dirty="0" smtClean="0">
                <a:cs typeface="B Nazanin" pitchFamily="2" charset="-78"/>
              </a:rPr>
              <a:t>جمع بندی</a:t>
            </a:r>
            <a:endParaRPr lang="fr-CA" dirty="0" smtClean="0">
              <a:cs typeface="B Nazanin"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 calcmode="lin" valueType="num">
                                      <p:cBhvr additive="base">
                                        <p:cTn id="7" dur="500" fill="hold"/>
                                        <p:tgtEl>
                                          <p:spTgt spid="307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07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075">
                                            <p:txEl>
                                              <p:pRg st="1" end="1"/>
                                            </p:txEl>
                                          </p:spTgt>
                                        </p:tgtEl>
                                        <p:attrNameLst>
                                          <p:attrName>style.visibility</p:attrName>
                                        </p:attrNameLst>
                                      </p:cBhvr>
                                      <p:to>
                                        <p:strVal val="visible"/>
                                      </p:to>
                                    </p:set>
                                    <p:anim calcmode="lin" valueType="num">
                                      <p:cBhvr additive="base">
                                        <p:cTn id="13" dur="500" fill="hold"/>
                                        <p:tgtEl>
                                          <p:spTgt spid="307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07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075">
                                            <p:txEl>
                                              <p:pRg st="2" end="2"/>
                                            </p:txEl>
                                          </p:spTgt>
                                        </p:tgtEl>
                                        <p:attrNameLst>
                                          <p:attrName>style.visibility</p:attrName>
                                        </p:attrNameLst>
                                      </p:cBhvr>
                                      <p:to>
                                        <p:strVal val="visible"/>
                                      </p:to>
                                    </p:set>
                                    <p:anim calcmode="lin" valueType="num">
                                      <p:cBhvr additive="base">
                                        <p:cTn id="19" dur="500" fill="hold"/>
                                        <p:tgtEl>
                                          <p:spTgt spid="307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07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075">
                                            <p:txEl>
                                              <p:pRg st="3" end="3"/>
                                            </p:txEl>
                                          </p:spTgt>
                                        </p:tgtEl>
                                        <p:attrNameLst>
                                          <p:attrName>style.visibility</p:attrName>
                                        </p:attrNameLst>
                                      </p:cBhvr>
                                      <p:to>
                                        <p:strVal val="visible"/>
                                      </p:to>
                                    </p:set>
                                    <p:anim calcmode="lin" valueType="num">
                                      <p:cBhvr additive="base">
                                        <p:cTn id="25" dur="500" fill="hold"/>
                                        <p:tgtEl>
                                          <p:spTgt spid="307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07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075">
                                            <p:txEl>
                                              <p:pRg st="4" end="4"/>
                                            </p:txEl>
                                          </p:spTgt>
                                        </p:tgtEl>
                                        <p:attrNameLst>
                                          <p:attrName>style.visibility</p:attrName>
                                        </p:attrNameLst>
                                      </p:cBhvr>
                                      <p:to>
                                        <p:strVal val="visible"/>
                                      </p:to>
                                    </p:set>
                                    <p:anim calcmode="lin" valueType="num">
                                      <p:cBhvr additive="base">
                                        <p:cTn id="31" dur="500" fill="hold"/>
                                        <p:tgtEl>
                                          <p:spTgt spid="307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07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075">
                                            <p:txEl>
                                              <p:pRg st="5" end="5"/>
                                            </p:txEl>
                                          </p:spTgt>
                                        </p:tgtEl>
                                        <p:attrNameLst>
                                          <p:attrName>style.visibility</p:attrName>
                                        </p:attrNameLst>
                                      </p:cBhvr>
                                      <p:to>
                                        <p:strVal val="visible"/>
                                      </p:to>
                                    </p:set>
                                    <p:anim calcmode="lin" valueType="num">
                                      <p:cBhvr additive="base">
                                        <p:cTn id="37" dur="500" fill="hold"/>
                                        <p:tgtEl>
                                          <p:spTgt spid="3075">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07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075">
                                            <p:txEl>
                                              <p:pRg st="6" end="6"/>
                                            </p:txEl>
                                          </p:spTgt>
                                        </p:tgtEl>
                                        <p:attrNameLst>
                                          <p:attrName>style.visibility</p:attrName>
                                        </p:attrNameLst>
                                      </p:cBhvr>
                                      <p:to>
                                        <p:strVal val="visible"/>
                                      </p:to>
                                    </p:set>
                                    <p:anim calcmode="lin" valueType="num">
                                      <p:cBhvr additive="base">
                                        <p:cTn id="43" dur="500" fill="hold"/>
                                        <p:tgtEl>
                                          <p:spTgt spid="3075">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075">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8" name="Titre 1"/>
          <p:cNvSpPr>
            <a:spLocks noGrp="1"/>
          </p:cNvSpPr>
          <p:nvPr>
            <p:ph type="title"/>
          </p:nvPr>
        </p:nvSpPr>
        <p:spPr>
          <a:xfrm>
            <a:off x="457200" y="274638"/>
            <a:ext cx="8229600" cy="1143000"/>
          </a:xfrm>
        </p:spPr>
        <p:txBody>
          <a:bodyPr/>
          <a:lstStyle/>
          <a:p>
            <a:pPr algn="r" rtl="1"/>
            <a:r>
              <a:rPr lang="fa-IR"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cs typeface="B Nazanin" pitchFamily="2" charset="-78"/>
              </a:rPr>
              <a:t>دستورات کار با داده فایل </a:t>
            </a:r>
            <a:r>
              <a:rPr lang="fa-IR" sz="32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cs typeface="B Nazanin" pitchFamily="2" charset="-78"/>
              </a:rPr>
              <a:t>(ادامه)</a:t>
            </a:r>
            <a:endParaRPr lang="fa-IR"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cs typeface="B Nazanin" pitchFamily="2" charset="-78"/>
            </a:endParaRPr>
          </a:p>
        </p:txBody>
      </p:sp>
      <p:sp>
        <p:nvSpPr>
          <p:cNvPr id="9" name="Espace réservé du contenu 2"/>
          <p:cNvSpPr>
            <a:spLocks noGrp="1"/>
          </p:cNvSpPr>
          <p:nvPr>
            <p:ph idx="1"/>
          </p:nvPr>
        </p:nvSpPr>
        <p:spPr>
          <a:xfrm>
            <a:off x="2071670" y="1357298"/>
            <a:ext cx="6615130" cy="5143515"/>
          </a:xfrm>
        </p:spPr>
        <p:txBody>
          <a:bodyPr/>
          <a:lstStyle/>
          <a:p>
            <a:pPr marL="0" indent="0" algn="just" rtl="1">
              <a:buNone/>
            </a:pPr>
            <a:r>
              <a:rPr lang="fa-IR" sz="2800" b="1" dirty="0" smtClean="0">
                <a:cs typeface="B Nazanin" pitchFamily="2" charset="-78"/>
              </a:rPr>
              <a:t>دستور </a:t>
            </a:r>
            <a:r>
              <a:rPr lang="en-US" sz="2800" b="1" dirty="0" smtClean="0">
                <a:cs typeface="B Nazanin" pitchFamily="2" charset="-78"/>
              </a:rPr>
              <a:t>Open</a:t>
            </a:r>
            <a:r>
              <a:rPr lang="fa-IR" sz="2800" b="1" dirty="0" smtClean="0">
                <a:cs typeface="B Nazanin" pitchFamily="2" charset="-78"/>
              </a:rPr>
              <a:t> – شمارنده فایل:</a:t>
            </a:r>
          </a:p>
          <a:p>
            <a:pPr marL="714375" indent="-714375" algn="just">
              <a:buNone/>
            </a:pPr>
            <a:r>
              <a:rPr lang="en-US" sz="2800" dirty="0" smtClean="0">
                <a:cs typeface="B Nazanin" pitchFamily="2" charset="-78"/>
              </a:rPr>
              <a:t>Open [Filename] For [Type] Access [Access] As [</a:t>
            </a:r>
            <a:r>
              <a:rPr lang="en-US" sz="2800" b="1" u="sng" dirty="0" err="1" smtClean="0">
                <a:cs typeface="B Nazanin" pitchFamily="2" charset="-78"/>
              </a:rPr>
              <a:t>FileNumber</a:t>
            </a:r>
            <a:r>
              <a:rPr lang="en-US" sz="2800" dirty="0" smtClean="0">
                <a:cs typeface="B Nazanin" pitchFamily="2" charset="-78"/>
              </a:rPr>
              <a:t>] Len = [Record Length]</a:t>
            </a:r>
            <a:endParaRPr lang="fa-IR" sz="2800" dirty="0" smtClean="0">
              <a:cs typeface="B Nazanin" pitchFamily="2" charset="-78"/>
            </a:endParaRPr>
          </a:p>
          <a:p>
            <a:pPr marL="88900" indent="-88900" algn="just" rtl="1">
              <a:buNone/>
            </a:pPr>
            <a:r>
              <a:rPr lang="fa-IR" sz="2800" dirty="0" smtClean="0">
                <a:cs typeface="B Nazanin" pitchFamily="2" charset="-78"/>
              </a:rPr>
              <a:t>شمارنده فایل یک عدد صحیح است که نماینده فایل برای برنامه و سیستم عامل است (به جای متغیر فایل در زبانهای دیگر). برای کار کردن با یک فایل باز، باید با شماره فایل به دستورات ارجاع داد. در واقع شمارنده فایل یک </a:t>
            </a:r>
            <a:r>
              <a:rPr lang="en-US" sz="2800" dirty="0" smtClean="0">
                <a:cs typeface="B Nazanin" pitchFamily="2" charset="-78"/>
              </a:rPr>
              <a:t>FCB</a:t>
            </a:r>
            <a:r>
              <a:rPr lang="fa-IR" sz="2800" dirty="0" smtClean="0">
                <a:cs typeface="B Nazanin" pitchFamily="2" charset="-78"/>
              </a:rPr>
              <a:t> در سیستم عامل را مشخص می سازد. مثال:</a:t>
            </a:r>
          </a:p>
          <a:p>
            <a:pPr marL="88900" indent="-88900" algn="just">
              <a:buNone/>
            </a:pPr>
            <a:r>
              <a:rPr lang="en-US" sz="2800" dirty="0" smtClean="0">
                <a:cs typeface="B Nazanin" pitchFamily="2" charset="-78"/>
              </a:rPr>
              <a:t>Dim f as integer;</a:t>
            </a:r>
          </a:p>
          <a:p>
            <a:pPr marL="88900" indent="-88900" algn="just">
              <a:buNone/>
            </a:pPr>
            <a:r>
              <a:rPr lang="en-US" sz="2800" dirty="0" smtClean="0">
                <a:cs typeface="B Nazanin" pitchFamily="2" charset="-78"/>
              </a:rPr>
              <a:t>F=</a:t>
            </a:r>
            <a:r>
              <a:rPr lang="en-US" sz="2800" dirty="0" err="1" smtClean="0">
                <a:cs typeface="B Nazanin" pitchFamily="2" charset="-78"/>
              </a:rPr>
              <a:t>freefile</a:t>
            </a:r>
            <a:r>
              <a:rPr lang="en-US" sz="2800" dirty="0" smtClean="0">
                <a:cs typeface="B Nazanin" pitchFamily="2" charset="-78"/>
              </a:rPr>
              <a:t>();</a:t>
            </a:r>
          </a:p>
          <a:p>
            <a:pPr marL="88900" indent="-88900" algn="just">
              <a:buNone/>
            </a:pPr>
            <a:r>
              <a:rPr lang="en-US" sz="2800" dirty="0" smtClean="0">
                <a:cs typeface="B Nazanin" pitchFamily="2" charset="-78"/>
              </a:rPr>
              <a:t>Open “C:\file1.txt” for input as #f</a:t>
            </a:r>
            <a:endParaRPr lang="fa-IR" sz="2800" dirty="0" smtClean="0">
              <a:cs typeface="B Nazanin" pitchFamily="2" charset="-78"/>
            </a:endParaRPr>
          </a:p>
          <a:p>
            <a:pPr marL="0" indent="0" algn="just" rtl="1">
              <a:buNone/>
            </a:pPr>
            <a:endParaRPr lang="fa-IR" sz="2800" dirty="0" smtClean="0">
              <a:cs typeface="B Nazanin" pitchFamily="2" charset="-78"/>
            </a:endParaRPr>
          </a:p>
        </p:txBody>
      </p:sp>
      <p:sp>
        <p:nvSpPr>
          <p:cNvPr id="4" name="Espace réservé du contenu 2"/>
          <p:cNvSpPr txBox="1">
            <a:spLocks/>
          </p:cNvSpPr>
          <p:nvPr/>
        </p:nvSpPr>
        <p:spPr bwMode="auto">
          <a:xfrm>
            <a:off x="0" y="142852"/>
            <a:ext cx="1857356" cy="650085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1" eaLnBrk="1" fontAlgn="base" latinLnBrk="0" hangingPunct="1">
              <a:spcBef>
                <a:spcPts val="300"/>
              </a:spcBef>
              <a:spcAft>
                <a:spcPct val="0"/>
              </a:spcAft>
              <a:buClrTx/>
              <a:buSzTx/>
              <a:buFont typeface="Arial" charset="0"/>
              <a:buNone/>
              <a:tabLst/>
              <a:defRPr/>
            </a:pPr>
            <a:r>
              <a:rPr lang="fa-IR" sz="1400"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cs typeface="B Nazanin" pitchFamily="2" charset="-78"/>
              </a:rPr>
              <a:t>مطالب مطرحی</a:t>
            </a:r>
          </a:p>
          <a:p>
            <a:pPr marL="0" marR="0" lvl="0" indent="0" algn="just" defTabSz="914400" rtl="1" eaLnBrk="1" fontAlgn="base" latinLnBrk="0" hangingPunct="1">
              <a:spcBef>
                <a:spcPts val="300"/>
              </a:spcBef>
              <a:spcAft>
                <a:spcPct val="0"/>
              </a:spcAft>
              <a:buClrTx/>
              <a:buSzTx/>
              <a:buFont typeface="Arial" charset="0"/>
              <a:buNone/>
              <a:tabLst/>
              <a:defRPr/>
            </a:pPr>
            <a:r>
              <a:rPr kumimoji="0" lang="fa-IR" sz="1400" i="0" u="none" strike="noStrike" kern="1200" normalizeH="0" baseline="0" noProof="0" dirty="0" smtClean="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mn-lt"/>
                <a:ea typeface="+mn-ea"/>
                <a:cs typeface="B Nazanin" pitchFamily="2" charset="-78"/>
              </a:rPr>
              <a:t>ویژوال بیسیک چیست؟</a:t>
            </a:r>
          </a:p>
          <a:p>
            <a:pPr lvl="0" algn="just" rtl="1">
              <a:spcBef>
                <a:spcPts val="300"/>
              </a:spcBef>
            </a:pPr>
            <a:r>
              <a:rPr lang="fa-IR"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دستورات کار با سیستم فایل</a:t>
            </a:r>
          </a:p>
          <a:p>
            <a:pPr lvl="0" algn="just" rtl="1">
              <a:spcBef>
                <a:spcPts val="300"/>
              </a:spcBef>
            </a:pPr>
            <a:r>
              <a:rPr lang="fa-IR"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دستورات کار با داده فایل</a:t>
            </a:r>
            <a:endParaRPr lang="en-US"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endParaRPr>
          </a:p>
          <a:p>
            <a:pPr lvl="0" algn="just" rtl="1">
              <a:spcBef>
                <a:spcPts val="300"/>
              </a:spcBef>
            </a:pPr>
            <a:r>
              <a:rPr lang="fa-IR" sz="1400" dirty="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 </a:t>
            </a:r>
            <a:r>
              <a:rPr lang="fa-IR"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 قالب </a:t>
            </a:r>
            <a:r>
              <a:rPr lang="en-US"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urier New" pitchFamily="49" charset="0"/>
                <a:cs typeface="Courier New" pitchFamily="49" charset="0"/>
              </a:rPr>
              <a:t>Open</a:t>
            </a:r>
            <a:endParaRPr lang="fa-IR"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urier New" pitchFamily="49" charset="0"/>
              <a:cs typeface="Courier New" pitchFamily="49" charset="0"/>
            </a:endParaRPr>
          </a:p>
          <a:p>
            <a:pPr lvl="0" algn="just" rtl="1">
              <a:spcBef>
                <a:spcPts val="300"/>
              </a:spcBef>
            </a:pPr>
            <a:r>
              <a:rPr lang="fa-IR" sz="1400" dirty="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 </a:t>
            </a:r>
            <a:r>
              <a:rPr lang="fa-IR"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 دستورات کمکی</a:t>
            </a:r>
          </a:p>
          <a:p>
            <a:pPr lvl="0" algn="just" rtl="1">
              <a:spcBef>
                <a:spcPts val="300"/>
              </a:spcBef>
            </a:pPr>
            <a:r>
              <a:rPr lang="fa-IR" sz="1400" dirty="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 </a:t>
            </a:r>
            <a:r>
              <a:rPr lang="fa-IR"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 نوع دسترسی</a:t>
            </a:r>
          </a:p>
          <a:p>
            <a:pPr lvl="0" algn="just" rtl="1">
              <a:spcBef>
                <a:spcPts val="300"/>
              </a:spcBef>
            </a:pPr>
            <a:r>
              <a:rPr lang="fa-IR" sz="1400" dirty="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 </a:t>
            </a:r>
            <a:r>
              <a:rPr lang="fa-IR"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 قفل دسترسی</a:t>
            </a:r>
          </a:p>
          <a:p>
            <a:pPr lvl="0" algn="just" rtl="1">
              <a:spcBef>
                <a:spcPts val="300"/>
              </a:spcBef>
            </a:pPr>
            <a:r>
              <a:rPr lang="fa-IR" sz="1400" u="sng" dirty="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 </a:t>
            </a:r>
            <a:r>
              <a:rPr lang="fa-IR" sz="1400" u="sng"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 شمارنده فایل</a:t>
            </a:r>
          </a:p>
          <a:p>
            <a:pPr lvl="0" algn="just" rtl="1">
              <a:spcBef>
                <a:spcPts val="300"/>
              </a:spcBef>
            </a:pPr>
            <a:r>
              <a:rPr lang="fa-IR"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  اندازه رکورد</a:t>
            </a:r>
          </a:p>
          <a:p>
            <a:pPr lvl="0" algn="just" rtl="1">
              <a:spcBef>
                <a:spcPts val="300"/>
              </a:spcBef>
            </a:pPr>
            <a:r>
              <a:rPr lang="fa-IR" sz="1400" dirty="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 </a:t>
            </a:r>
            <a:r>
              <a:rPr lang="fa-IR"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 خواندن و نوشتن فایل متنی</a:t>
            </a:r>
          </a:p>
          <a:p>
            <a:pPr lvl="0" algn="just" rtl="1">
              <a:spcBef>
                <a:spcPts val="300"/>
              </a:spcBef>
            </a:pPr>
            <a:r>
              <a:rPr lang="fa-IR"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  خواندن و نوشتن فایل </a:t>
            </a:r>
            <a:r>
              <a:rPr lang="fa-IR" sz="12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دودویی</a:t>
            </a:r>
          </a:p>
          <a:p>
            <a:pPr lvl="0" algn="just" rtl="1">
              <a:spcBef>
                <a:spcPts val="300"/>
              </a:spcBef>
            </a:pPr>
            <a:r>
              <a:rPr lang="fa-IR" sz="1400" dirty="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 </a:t>
            </a:r>
            <a:r>
              <a:rPr lang="fa-IR"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 مثال فایل متنی</a:t>
            </a:r>
          </a:p>
          <a:p>
            <a:pPr lvl="0" algn="just" rtl="1">
              <a:spcBef>
                <a:spcPts val="300"/>
              </a:spcBef>
            </a:pPr>
            <a:r>
              <a:rPr lang="fa-IR"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  مثال فایل دودویی</a:t>
            </a:r>
          </a:p>
          <a:p>
            <a:pPr lvl="0" algn="just" rtl="1">
              <a:spcBef>
                <a:spcPts val="300"/>
              </a:spcBef>
            </a:pPr>
            <a:r>
              <a:rPr lang="fa-IR"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مدیریت خطا در کار با فایل</a:t>
            </a:r>
          </a:p>
          <a:p>
            <a:pPr lvl="0" algn="just" rtl="1">
              <a:spcBef>
                <a:spcPts val="300"/>
              </a:spcBef>
            </a:pPr>
            <a:r>
              <a:rPr lang="fa-IR"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معرفی </a:t>
            </a:r>
            <a:r>
              <a:rPr lang="en-US" sz="12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urier New" pitchFamily="49" charset="0"/>
                <a:cs typeface="Courier New" pitchFamily="49" charset="0"/>
              </a:rPr>
              <a:t>.NET Framework</a:t>
            </a:r>
          </a:p>
          <a:p>
            <a:pPr lvl="0" algn="just" rtl="1">
              <a:spcBef>
                <a:spcPts val="300"/>
              </a:spcBef>
            </a:pPr>
            <a:r>
              <a:rPr lang="fa-IR" sz="12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urier New" pitchFamily="49" charset="0"/>
                <a:cs typeface="B Nazanin" pitchFamily="2" charset="-78"/>
              </a:rPr>
              <a:t>جمع بندی</a:t>
            </a:r>
            <a:endParaRPr lang="fa-IR"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urier New" pitchFamily="49" charset="0"/>
              <a:cs typeface="B Nazanin" pitchFamily="2" charset="-78"/>
            </a:endParaRPr>
          </a:p>
          <a:p>
            <a:pPr algn="just" rtl="1">
              <a:spcBef>
                <a:spcPts val="300"/>
              </a:spcBef>
            </a:pPr>
            <a:r>
              <a:rPr lang="fa-IR" sz="1400" dirty="0" smtClean="0">
                <a:cs typeface="B Nazanin" pitchFamily="2" charset="-78"/>
              </a:rPr>
              <a:t>  </a:t>
            </a:r>
            <a:endParaRPr lang="en-US" sz="1400" dirty="0">
              <a:cs typeface="B Nazanin" pitchFamily="2" charset="-78"/>
            </a:endParaRPr>
          </a:p>
          <a:p>
            <a:pPr marL="0" marR="0" lvl="0" indent="0" algn="just" defTabSz="914400" rtl="1" eaLnBrk="1" fontAlgn="base" latinLnBrk="0" hangingPunct="1">
              <a:spcBef>
                <a:spcPts val="300"/>
              </a:spcBef>
              <a:spcAft>
                <a:spcPct val="0"/>
              </a:spcAft>
              <a:buClrTx/>
              <a:buSzTx/>
              <a:buFont typeface="Arial" charset="0"/>
              <a:buNone/>
              <a:tabLst/>
              <a:defRPr/>
            </a:pPr>
            <a:endParaRPr kumimoji="0" lang="en-US" sz="1400" b="0" i="0" u="none" strike="noStrike" kern="1200" cap="none" spc="0" normalizeH="0" baseline="0" noProof="0" dirty="0" smtClean="0">
              <a:ln>
                <a:noFill/>
              </a:ln>
              <a:solidFill>
                <a:schemeClr val="tx1"/>
              </a:solidFill>
              <a:effectLst/>
              <a:uLnTx/>
              <a:uFillTx/>
              <a:latin typeface="+mn-lt"/>
              <a:ea typeface="+mn-ea"/>
              <a:cs typeface="B Nazanin" pitchFamily="2" charset="-78"/>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8" name="Titre 1"/>
          <p:cNvSpPr>
            <a:spLocks noGrp="1"/>
          </p:cNvSpPr>
          <p:nvPr>
            <p:ph type="title"/>
          </p:nvPr>
        </p:nvSpPr>
        <p:spPr>
          <a:xfrm>
            <a:off x="457200" y="274638"/>
            <a:ext cx="8229600" cy="1143000"/>
          </a:xfrm>
        </p:spPr>
        <p:txBody>
          <a:bodyPr/>
          <a:lstStyle/>
          <a:p>
            <a:pPr algn="r" rtl="1"/>
            <a:r>
              <a:rPr lang="fa-IR"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cs typeface="B Nazanin" pitchFamily="2" charset="-78"/>
              </a:rPr>
              <a:t>دستورات کار با داده فایل </a:t>
            </a:r>
            <a:r>
              <a:rPr lang="fa-IR" sz="32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cs typeface="B Nazanin" pitchFamily="2" charset="-78"/>
              </a:rPr>
              <a:t>(ادامه)</a:t>
            </a:r>
            <a:endParaRPr lang="fa-IR"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cs typeface="B Nazanin" pitchFamily="2" charset="-78"/>
            </a:endParaRPr>
          </a:p>
        </p:txBody>
      </p:sp>
      <p:sp>
        <p:nvSpPr>
          <p:cNvPr id="9" name="Espace réservé du contenu 2"/>
          <p:cNvSpPr>
            <a:spLocks noGrp="1"/>
          </p:cNvSpPr>
          <p:nvPr>
            <p:ph idx="1"/>
          </p:nvPr>
        </p:nvSpPr>
        <p:spPr>
          <a:xfrm>
            <a:off x="2071670" y="1357298"/>
            <a:ext cx="6615130" cy="5143515"/>
          </a:xfrm>
        </p:spPr>
        <p:txBody>
          <a:bodyPr/>
          <a:lstStyle/>
          <a:p>
            <a:pPr marL="0" indent="0" algn="just" rtl="1">
              <a:buNone/>
            </a:pPr>
            <a:r>
              <a:rPr lang="fa-IR" sz="2800" b="1" dirty="0" smtClean="0">
                <a:cs typeface="B Nazanin" pitchFamily="2" charset="-78"/>
              </a:rPr>
              <a:t>دستور </a:t>
            </a:r>
            <a:r>
              <a:rPr lang="en-US" sz="2800" b="1" dirty="0" smtClean="0">
                <a:cs typeface="B Nazanin" pitchFamily="2" charset="-78"/>
              </a:rPr>
              <a:t>Open</a:t>
            </a:r>
            <a:r>
              <a:rPr lang="fa-IR" sz="2800" b="1" dirty="0" smtClean="0">
                <a:cs typeface="B Nazanin" pitchFamily="2" charset="-78"/>
              </a:rPr>
              <a:t> – اندازه رکورد:</a:t>
            </a:r>
          </a:p>
          <a:p>
            <a:pPr marL="714375" indent="-714375" algn="just">
              <a:buNone/>
            </a:pPr>
            <a:r>
              <a:rPr lang="en-US" sz="2800" dirty="0" smtClean="0">
                <a:cs typeface="B Nazanin" pitchFamily="2" charset="-78"/>
              </a:rPr>
              <a:t>Open [Filename] For [Type] Access [Access] As [</a:t>
            </a:r>
            <a:r>
              <a:rPr lang="en-US" sz="2800" dirty="0" err="1" smtClean="0">
                <a:cs typeface="B Nazanin" pitchFamily="2" charset="-78"/>
              </a:rPr>
              <a:t>FileNumber</a:t>
            </a:r>
            <a:r>
              <a:rPr lang="en-US" sz="2800" dirty="0" smtClean="0">
                <a:cs typeface="B Nazanin" pitchFamily="2" charset="-78"/>
              </a:rPr>
              <a:t>] </a:t>
            </a:r>
            <a:r>
              <a:rPr lang="en-US" sz="2800" b="1" u="sng" dirty="0" smtClean="0">
                <a:cs typeface="B Nazanin" pitchFamily="2" charset="-78"/>
              </a:rPr>
              <a:t>Len = [Record Length]</a:t>
            </a:r>
            <a:endParaRPr lang="fa-IR" sz="2800" b="1" u="sng" dirty="0" smtClean="0">
              <a:cs typeface="B Nazanin" pitchFamily="2" charset="-78"/>
            </a:endParaRPr>
          </a:p>
          <a:p>
            <a:pPr marL="88900" indent="-88900" algn="just" rtl="1">
              <a:buNone/>
            </a:pPr>
            <a:r>
              <a:rPr lang="fa-IR" sz="2800" dirty="0" smtClean="0">
                <a:cs typeface="B Nazanin" pitchFamily="2" charset="-78"/>
              </a:rPr>
              <a:t>تنها در حالتی که فایل </a:t>
            </a:r>
            <a:r>
              <a:rPr lang="en-US" sz="2800" dirty="0" smtClean="0">
                <a:cs typeface="B Nazanin" pitchFamily="2" charset="-78"/>
              </a:rPr>
              <a:t>Random</a:t>
            </a:r>
            <a:r>
              <a:rPr lang="fa-IR" sz="2800" dirty="0" smtClean="0">
                <a:cs typeface="B Nazanin" pitchFamily="2" charset="-78"/>
              </a:rPr>
              <a:t> باز شود، می توان به آن یک طول رکورد اختصاص داد تا خواندن و نوشتن رکورد ها ساده شود. در غیر اینصورت نباید از کلیدواژه </a:t>
            </a:r>
            <a:r>
              <a:rPr lang="en-US" sz="2800" dirty="0" smtClean="0">
                <a:cs typeface="B Nazanin" pitchFamily="2" charset="-78"/>
              </a:rPr>
              <a:t>Len</a:t>
            </a:r>
            <a:r>
              <a:rPr lang="fa-IR" sz="2800" dirty="0" smtClean="0">
                <a:cs typeface="B Nazanin" pitchFamily="2" charset="-78"/>
              </a:rPr>
              <a:t> در انتهای دستور </a:t>
            </a:r>
            <a:r>
              <a:rPr lang="en-US" sz="2800" dirty="0" smtClean="0">
                <a:cs typeface="B Nazanin" pitchFamily="2" charset="-78"/>
              </a:rPr>
              <a:t>Open</a:t>
            </a:r>
            <a:r>
              <a:rPr lang="fa-IR" sz="2800" dirty="0" smtClean="0">
                <a:cs typeface="B Nazanin" pitchFamily="2" charset="-78"/>
              </a:rPr>
              <a:t> استفاده شود. مثال:</a:t>
            </a:r>
          </a:p>
          <a:p>
            <a:pPr marL="88900" indent="-88900" algn="just">
              <a:buNone/>
            </a:pPr>
            <a:r>
              <a:rPr lang="en-US" sz="2800" dirty="0" smtClean="0">
                <a:cs typeface="B Nazanin" pitchFamily="2" charset="-78"/>
              </a:rPr>
              <a:t>Open “C:\file1.dat” for random as #1 Len = </a:t>
            </a:r>
            <a:r>
              <a:rPr lang="en-US" sz="2800" dirty="0" err="1" smtClean="0">
                <a:cs typeface="B Nazanin" pitchFamily="2" charset="-78"/>
              </a:rPr>
              <a:t>len</a:t>
            </a:r>
            <a:r>
              <a:rPr lang="en-US" sz="2800" dirty="0" smtClean="0">
                <a:cs typeface="B Nazanin" pitchFamily="2" charset="-78"/>
              </a:rPr>
              <a:t>(integer)</a:t>
            </a:r>
          </a:p>
          <a:p>
            <a:pPr marL="88900" indent="-88900" algn="just" rtl="1">
              <a:buNone/>
            </a:pPr>
            <a:r>
              <a:rPr lang="fa-IR" sz="2800" dirty="0" smtClean="0">
                <a:cs typeface="B Nazanin" pitchFamily="2" charset="-78"/>
              </a:rPr>
              <a:t>با اندازه رکورد تک کلمه ای فایل را باز می کند.</a:t>
            </a:r>
          </a:p>
          <a:p>
            <a:pPr marL="0" indent="0" algn="just" rtl="1">
              <a:buNone/>
            </a:pPr>
            <a:endParaRPr lang="fa-IR" sz="2800" dirty="0" smtClean="0">
              <a:cs typeface="B Nazanin" pitchFamily="2" charset="-78"/>
            </a:endParaRPr>
          </a:p>
        </p:txBody>
      </p:sp>
      <p:sp>
        <p:nvSpPr>
          <p:cNvPr id="4" name="Espace réservé du contenu 2"/>
          <p:cNvSpPr txBox="1">
            <a:spLocks/>
          </p:cNvSpPr>
          <p:nvPr/>
        </p:nvSpPr>
        <p:spPr bwMode="auto">
          <a:xfrm>
            <a:off x="0" y="142852"/>
            <a:ext cx="1857356" cy="650085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1" eaLnBrk="1" fontAlgn="base" latinLnBrk="0" hangingPunct="1">
              <a:spcBef>
                <a:spcPts val="300"/>
              </a:spcBef>
              <a:spcAft>
                <a:spcPct val="0"/>
              </a:spcAft>
              <a:buClrTx/>
              <a:buSzTx/>
              <a:buFont typeface="Arial" charset="0"/>
              <a:buNone/>
              <a:tabLst/>
              <a:defRPr/>
            </a:pPr>
            <a:r>
              <a:rPr lang="fa-IR" sz="1400"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cs typeface="B Nazanin" pitchFamily="2" charset="-78"/>
              </a:rPr>
              <a:t>مطالب مطرحی</a:t>
            </a:r>
          </a:p>
          <a:p>
            <a:pPr marL="0" marR="0" lvl="0" indent="0" algn="just" defTabSz="914400" rtl="1" eaLnBrk="1" fontAlgn="base" latinLnBrk="0" hangingPunct="1">
              <a:spcBef>
                <a:spcPts val="300"/>
              </a:spcBef>
              <a:spcAft>
                <a:spcPct val="0"/>
              </a:spcAft>
              <a:buClrTx/>
              <a:buSzTx/>
              <a:buFont typeface="Arial" charset="0"/>
              <a:buNone/>
              <a:tabLst/>
              <a:defRPr/>
            </a:pPr>
            <a:r>
              <a:rPr kumimoji="0" lang="fa-IR" sz="1400" i="0" u="none" strike="noStrike" kern="1200" normalizeH="0" baseline="0" noProof="0" dirty="0" smtClean="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mn-lt"/>
                <a:ea typeface="+mn-ea"/>
                <a:cs typeface="B Nazanin" pitchFamily="2" charset="-78"/>
              </a:rPr>
              <a:t>ویژوال بیسیک چیست؟</a:t>
            </a:r>
          </a:p>
          <a:p>
            <a:pPr lvl="0" algn="just" rtl="1">
              <a:spcBef>
                <a:spcPts val="300"/>
              </a:spcBef>
            </a:pPr>
            <a:r>
              <a:rPr lang="fa-IR"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دستورات کار با سیستم فایل</a:t>
            </a:r>
          </a:p>
          <a:p>
            <a:pPr lvl="0" algn="just" rtl="1">
              <a:spcBef>
                <a:spcPts val="300"/>
              </a:spcBef>
            </a:pPr>
            <a:r>
              <a:rPr lang="fa-IR"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دستورات کار با داده فایل</a:t>
            </a:r>
            <a:endParaRPr lang="en-US"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endParaRPr>
          </a:p>
          <a:p>
            <a:pPr lvl="0" algn="just" rtl="1">
              <a:spcBef>
                <a:spcPts val="300"/>
              </a:spcBef>
            </a:pPr>
            <a:r>
              <a:rPr lang="fa-IR" sz="1400" dirty="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 </a:t>
            </a:r>
            <a:r>
              <a:rPr lang="fa-IR"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 قالب </a:t>
            </a:r>
            <a:r>
              <a:rPr lang="en-US"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urier New" pitchFamily="49" charset="0"/>
                <a:cs typeface="Courier New" pitchFamily="49" charset="0"/>
              </a:rPr>
              <a:t>Open</a:t>
            </a:r>
            <a:endParaRPr lang="fa-IR"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urier New" pitchFamily="49" charset="0"/>
              <a:cs typeface="Courier New" pitchFamily="49" charset="0"/>
            </a:endParaRPr>
          </a:p>
          <a:p>
            <a:pPr lvl="0" algn="just" rtl="1">
              <a:spcBef>
                <a:spcPts val="300"/>
              </a:spcBef>
            </a:pPr>
            <a:r>
              <a:rPr lang="fa-IR" sz="1400" dirty="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 </a:t>
            </a:r>
            <a:r>
              <a:rPr lang="fa-IR"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 دستورات کمکی</a:t>
            </a:r>
          </a:p>
          <a:p>
            <a:pPr lvl="0" algn="just" rtl="1">
              <a:spcBef>
                <a:spcPts val="300"/>
              </a:spcBef>
            </a:pPr>
            <a:r>
              <a:rPr lang="fa-IR" sz="1400" dirty="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 </a:t>
            </a:r>
            <a:r>
              <a:rPr lang="fa-IR"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 نوع دسترسی</a:t>
            </a:r>
          </a:p>
          <a:p>
            <a:pPr lvl="0" algn="just" rtl="1">
              <a:spcBef>
                <a:spcPts val="300"/>
              </a:spcBef>
            </a:pPr>
            <a:r>
              <a:rPr lang="fa-IR" sz="1400" dirty="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 </a:t>
            </a:r>
            <a:r>
              <a:rPr lang="fa-IR"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 قفل دسترسی</a:t>
            </a:r>
          </a:p>
          <a:p>
            <a:pPr lvl="0" algn="just" rtl="1">
              <a:spcBef>
                <a:spcPts val="300"/>
              </a:spcBef>
            </a:pPr>
            <a:r>
              <a:rPr lang="fa-IR" sz="1400" dirty="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 </a:t>
            </a:r>
            <a:r>
              <a:rPr lang="fa-IR"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 شمارنده فایل</a:t>
            </a:r>
          </a:p>
          <a:p>
            <a:pPr lvl="0" algn="just" rtl="1">
              <a:spcBef>
                <a:spcPts val="300"/>
              </a:spcBef>
            </a:pPr>
            <a:r>
              <a:rPr lang="fa-IR" sz="1400" u="sng"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  اندازه رکورد</a:t>
            </a:r>
          </a:p>
          <a:p>
            <a:pPr lvl="0" algn="just" rtl="1">
              <a:spcBef>
                <a:spcPts val="300"/>
              </a:spcBef>
            </a:pPr>
            <a:r>
              <a:rPr lang="fa-IR" sz="1400" dirty="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 </a:t>
            </a:r>
            <a:r>
              <a:rPr lang="fa-IR"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 خواندن و نوشتن فایل متنی</a:t>
            </a:r>
          </a:p>
          <a:p>
            <a:pPr lvl="0" algn="just" rtl="1">
              <a:spcBef>
                <a:spcPts val="300"/>
              </a:spcBef>
            </a:pPr>
            <a:r>
              <a:rPr lang="fa-IR"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  خواندن و نوشتن فایل </a:t>
            </a:r>
            <a:r>
              <a:rPr lang="fa-IR" sz="12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دودویی</a:t>
            </a:r>
          </a:p>
          <a:p>
            <a:pPr lvl="0" algn="just" rtl="1">
              <a:spcBef>
                <a:spcPts val="300"/>
              </a:spcBef>
            </a:pPr>
            <a:r>
              <a:rPr lang="fa-IR" sz="1400" dirty="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 </a:t>
            </a:r>
            <a:r>
              <a:rPr lang="fa-IR"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 مثال فایل متنی</a:t>
            </a:r>
          </a:p>
          <a:p>
            <a:pPr lvl="0" algn="just" rtl="1">
              <a:spcBef>
                <a:spcPts val="300"/>
              </a:spcBef>
            </a:pPr>
            <a:r>
              <a:rPr lang="fa-IR"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  مثال فایل دودویی</a:t>
            </a:r>
          </a:p>
          <a:p>
            <a:pPr lvl="0" algn="just" rtl="1">
              <a:spcBef>
                <a:spcPts val="300"/>
              </a:spcBef>
            </a:pPr>
            <a:r>
              <a:rPr lang="fa-IR"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مدیریت خطا در کار با فایل</a:t>
            </a:r>
          </a:p>
          <a:p>
            <a:pPr lvl="0" algn="just" rtl="1">
              <a:spcBef>
                <a:spcPts val="300"/>
              </a:spcBef>
            </a:pPr>
            <a:r>
              <a:rPr lang="fa-IR"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معرفی </a:t>
            </a:r>
            <a:r>
              <a:rPr lang="en-US" sz="12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urier New" pitchFamily="49" charset="0"/>
                <a:cs typeface="Courier New" pitchFamily="49" charset="0"/>
              </a:rPr>
              <a:t>.NET Framework</a:t>
            </a:r>
          </a:p>
          <a:p>
            <a:pPr lvl="0" algn="just" rtl="1">
              <a:spcBef>
                <a:spcPts val="300"/>
              </a:spcBef>
            </a:pPr>
            <a:r>
              <a:rPr lang="fa-IR" sz="12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urier New" pitchFamily="49" charset="0"/>
                <a:cs typeface="B Nazanin" pitchFamily="2" charset="-78"/>
              </a:rPr>
              <a:t>جمع بندی</a:t>
            </a:r>
            <a:endParaRPr lang="fa-IR"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urier New" pitchFamily="49" charset="0"/>
              <a:cs typeface="B Nazanin" pitchFamily="2" charset="-78"/>
            </a:endParaRPr>
          </a:p>
          <a:p>
            <a:pPr algn="just" rtl="1">
              <a:spcBef>
                <a:spcPts val="300"/>
              </a:spcBef>
            </a:pPr>
            <a:r>
              <a:rPr lang="fa-IR" sz="1400" dirty="0" smtClean="0">
                <a:cs typeface="B Nazanin" pitchFamily="2" charset="-78"/>
              </a:rPr>
              <a:t>  </a:t>
            </a:r>
            <a:endParaRPr lang="en-US" sz="1400" dirty="0">
              <a:cs typeface="B Nazanin" pitchFamily="2" charset="-78"/>
            </a:endParaRPr>
          </a:p>
          <a:p>
            <a:pPr marL="0" marR="0" lvl="0" indent="0" algn="just" defTabSz="914400" rtl="1" eaLnBrk="1" fontAlgn="base" latinLnBrk="0" hangingPunct="1">
              <a:spcBef>
                <a:spcPts val="300"/>
              </a:spcBef>
              <a:spcAft>
                <a:spcPct val="0"/>
              </a:spcAft>
              <a:buClrTx/>
              <a:buSzTx/>
              <a:buFont typeface="Arial" charset="0"/>
              <a:buNone/>
              <a:tabLst/>
              <a:defRPr/>
            </a:pPr>
            <a:endParaRPr kumimoji="0" lang="en-US" sz="1400" b="0" i="0" u="none" strike="noStrike" kern="1200" cap="none" spc="0" normalizeH="0" baseline="0" noProof="0" dirty="0" smtClean="0">
              <a:ln>
                <a:noFill/>
              </a:ln>
              <a:solidFill>
                <a:schemeClr val="tx1"/>
              </a:solidFill>
              <a:effectLst/>
              <a:uLnTx/>
              <a:uFillTx/>
              <a:latin typeface="+mn-lt"/>
              <a:ea typeface="+mn-ea"/>
              <a:cs typeface="B Nazanin" pitchFamily="2" charset="-78"/>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8" name="Titre 1"/>
          <p:cNvSpPr>
            <a:spLocks noGrp="1"/>
          </p:cNvSpPr>
          <p:nvPr>
            <p:ph type="title"/>
          </p:nvPr>
        </p:nvSpPr>
        <p:spPr>
          <a:xfrm>
            <a:off x="457200" y="274638"/>
            <a:ext cx="8229600" cy="1143000"/>
          </a:xfrm>
        </p:spPr>
        <p:txBody>
          <a:bodyPr/>
          <a:lstStyle/>
          <a:p>
            <a:pPr algn="r" rtl="1"/>
            <a:r>
              <a:rPr lang="fa-IR"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cs typeface="B Nazanin" pitchFamily="2" charset="-78"/>
              </a:rPr>
              <a:t>دستورات کار با داده فایل </a:t>
            </a:r>
            <a:r>
              <a:rPr lang="fa-IR" sz="32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cs typeface="B Nazanin" pitchFamily="2" charset="-78"/>
              </a:rPr>
              <a:t>(ادامه)</a:t>
            </a:r>
            <a:endParaRPr lang="fa-IR"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cs typeface="B Nazanin" pitchFamily="2" charset="-78"/>
            </a:endParaRPr>
          </a:p>
        </p:txBody>
      </p:sp>
      <p:sp>
        <p:nvSpPr>
          <p:cNvPr id="9" name="Espace réservé du contenu 2"/>
          <p:cNvSpPr>
            <a:spLocks noGrp="1"/>
          </p:cNvSpPr>
          <p:nvPr>
            <p:ph idx="1"/>
          </p:nvPr>
        </p:nvSpPr>
        <p:spPr>
          <a:xfrm>
            <a:off x="2071670" y="1357298"/>
            <a:ext cx="6615130" cy="5143515"/>
          </a:xfrm>
        </p:spPr>
        <p:txBody>
          <a:bodyPr/>
          <a:lstStyle/>
          <a:p>
            <a:pPr marL="0" indent="0" algn="just" rtl="1">
              <a:buNone/>
            </a:pPr>
            <a:r>
              <a:rPr lang="fa-IR" sz="2800" b="1" dirty="0" smtClean="0">
                <a:cs typeface="B Nazanin" pitchFamily="2" charset="-78"/>
              </a:rPr>
              <a:t>دستورات خواندن و نوشتن در یک فایل متنی:</a:t>
            </a:r>
          </a:p>
          <a:p>
            <a:pPr marL="0" indent="0" algn="just" rtl="1">
              <a:buNone/>
            </a:pPr>
            <a:r>
              <a:rPr lang="fa-IR" sz="2800" dirty="0" smtClean="0">
                <a:cs typeface="B Nazanin" pitchFamily="2" charset="-78"/>
              </a:rPr>
              <a:t>دستورات خواندن و نوشتن در فایل متنی در وی بی همان دستورات خواندن و نوشت از کنسول استاندارد هستند که به عنوان پارامتر اول شماره فایل را می گیرند:</a:t>
            </a:r>
          </a:p>
          <a:p>
            <a:pPr marL="0" indent="0" algn="just"/>
            <a:r>
              <a:rPr lang="en-US" sz="2800" dirty="0" smtClean="0">
                <a:cs typeface="B Nazanin" pitchFamily="2" charset="-78"/>
              </a:rPr>
              <a:t>S= Input (#f)</a:t>
            </a:r>
          </a:p>
          <a:p>
            <a:pPr marL="0" indent="0" algn="just"/>
            <a:r>
              <a:rPr lang="en-US" sz="2800" dirty="0" smtClean="0">
                <a:cs typeface="B Nazanin" pitchFamily="2" charset="-78"/>
              </a:rPr>
              <a:t>S= Line Input (#f)</a:t>
            </a:r>
          </a:p>
          <a:p>
            <a:pPr marL="0" indent="0" algn="just"/>
            <a:r>
              <a:rPr lang="en-US" sz="2800" dirty="0" smtClean="0">
                <a:cs typeface="B Nazanin" pitchFamily="2" charset="-78"/>
              </a:rPr>
              <a:t>Print (#f, “Hello There!”)</a:t>
            </a:r>
          </a:p>
          <a:p>
            <a:pPr marL="0" indent="0" algn="just">
              <a:buNone/>
            </a:pPr>
            <a:endParaRPr lang="fa-IR" sz="2800" dirty="0" smtClean="0">
              <a:cs typeface="B Nazanin" pitchFamily="2" charset="-78"/>
            </a:endParaRPr>
          </a:p>
        </p:txBody>
      </p:sp>
      <p:sp>
        <p:nvSpPr>
          <p:cNvPr id="5" name="Espace réservé du contenu 2"/>
          <p:cNvSpPr txBox="1">
            <a:spLocks/>
          </p:cNvSpPr>
          <p:nvPr/>
        </p:nvSpPr>
        <p:spPr bwMode="auto">
          <a:xfrm>
            <a:off x="0" y="142852"/>
            <a:ext cx="1857356" cy="650085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1" eaLnBrk="1" fontAlgn="base" latinLnBrk="0" hangingPunct="1">
              <a:spcBef>
                <a:spcPts val="300"/>
              </a:spcBef>
              <a:spcAft>
                <a:spcPct val="0"/>
              </a:spcAft>
              <a:buClrTx/>
              <a:buSzTx/>
              <a:buFont typeface="Arial" charset="0"/>
              <a:buNone/>
              <a:tabLst/>
              <a:defRPr/>
            </a:pPr>
            <a:r>
              <a:rPr lang="fa-IR" sz="1400"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cs typeface="B Nazanin" pitchFamily="2" charset="-78"/>
              </a:rPr>
              <a:t>مطالب مطرحی</a:t>
            </a:r>
          </a:p>
          <a:p>
            <a:pPr marL="0" marR="0" lvl="0" indent="0" algn="just" defTabSz="914400" rtl="1" eaLnBrk="1" fontAlgn="base" latinLnBrk="0" hangingPunct="1">
              <a:spcBef>
                <a:spcPts val="300"/>
              </a:spcBef>
              <a:spcAft>
                <a:spcPct val="0"/>
              </a:spcAft>
              <a:buClrTx/>
              <a:buSzTx/>
              <a:buFont typeface="Arial" charset="0"/>
              <a:buNone/>
              <a:tabLst/>
              <a:defRPr/>
            </a:pPr>
            <a:r>
              <a:rPr kumimoji="0" lang="fa-IR" sz="1400" i="0" u="none" strike="noStrike" kern="1200" normalizeH="0" baseline="0" noProof="0" dirty="0" smtClean="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mn-lt"/>
                <a:ea typeface="+mn-ea"/>
                <a:cs typeface="B Nazanin" pitchFamily="2" charset="-78"/>
              </a:rPr>
              <a:t>ویژوال بیسیک چیست؟</a:t>
            </a:r>
          </a:p>
          <a:p>
            <a:pPr lvl="0" algn="just" rtl="1">
              <a:spcBef>
                <a:spcPts val="300"/>
              </a:spcBef>
            </a:pPr>
            <a:r>
              <a:rPr lang="fa-IR"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دستورات کار با سیستم فایل</a:t>
            </a:r>
          </a:p>
          <a:p>
            <a:pPr lvl="0" algn="just" rtl="1">
              <a:spcBef>
                <a:spcPts val="300"/>
              </a:spcBef>
            </a:pPr>
            <a:r>
              <a:rPr lang="fa-IR"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دستورات کار با داده فایل</a:t>
            </a:r>
            <a:endParaRPr lang="en-US"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endParaRPr>
          </a:p>
          <a:p>
            <a:pPr lvl="0" algn="just" rtl="1">
              <a:spcBef>
                <a:spcPts val="300"/>
              </a:spcBef>
            </a:pPr>
            <a:r>
              <a:rPr lang="fa-IR" sz="1400" dirty="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 </a:t>
            </a:r>
            <a:r>
              <a:rPr lang="fa-IR"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 قالب </a:t>
            </a:r>
            <a:r>
              <a:rPr lang="en-US"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urier New" pitchFamily="49" charset="0"/>
                <a:cs typeface="Courier New" pitchFamily="49" charset="0"/>
              </a:rPr>
              <a:t>Open</a:t>
            </a:r>
            <a:endParaRPr lang="fa-IR"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urier New" pitchFamily="49" charset="0"/>
              <a:cs typeface="Courier New" pitchFamily="49" charset="0"/>
            </a:endParaRPr>
          </a:p>
          <a:p>
            <a:pPr lvl="0" algn="just" rtl="1">
              <a:spcBef>
                <a:spcPts val="300"/>
              </a:spcBef>
            </a:pPr>
            <a:r>
              <a:rPr lang="fa-IR" sz="1400" dirty="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 </a:t>
            </a:r>
            <a:r>
              <a:rPr lang="fa-IR"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 دستورات کمکی</a:t>
            </a:r>
          </a:p>
          <a:p>
            <a:pPr lvl="0" algn="just" rtl="1">
              <a:spcBef>
                <a:spcPts val="300"/>
              </a:spcBef>
            </a:pPr>
            <a:r>
              <a:rPr lang="fa-IR" sz="1400" dirty="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 </a:t>
            </a:r>
            <a:r>
              <a:rPr lang="fa-IR"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 نوع دسترسی</a:t>
            </a:r>
          </a:p>
          <a:p>
            <a:pPr lvl="0" algn="just" rtl="1">
              <a:spcBef>
                <a:spcPts val="300"/>
              </a:spcBef>
            </a:pPr>
            <a:r>
              <a:rPr lang="fa-IR" sz="1400" dirty="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 </a:t>
            </a:r>
            <a:r>
              <a:rPr lang="fa-IR"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 قفل دسترسی</a:t>
            </a:r>
          </a:p>
          <a:p>
            <a:pPr lvl="0" algn="just" rtl="1">
              <a:spcBef>
                <a:spcPts val="300"/>
              </a:spcBef>
            </a:pPr>
            <a:r>
              <a:rPr lang="fa-IR" sz="1400" dirty="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 </a:t>
            </a:r>
            <a:r>
              <a:rPr lang="fa-IR"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 شمارنده فایل</a:t>
            </a:r>
          </a:p>
          <a:p>
            <a:pPr lvl="0" algn="just" rtl="1">
              <a:spcBef>
                <a:spcPts val="300"/>
              </a:spcBef>
            </a:pPr>
            <a:r>
              <a:rPr lang="fa-IR"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  اندازه رکورد</a:t>
            </a:r>
          </a:p>
          <a:p>
            <a:pPr lvl="0" algn="just" rtl="1">
              <a:spcBef>
                <a:spcPts val="300"/>
              </a:spcBef>
            </a:pPr>
            <a:r>
              <a:rPr lang="fa-IR" sz="1400" u="sng" dirty="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 </a:t>
            </a:r>
            <a:r>
              <a:rPr lang="fa-IR" sz="1400" u="sng"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 خواندن و نوشتن فایل متنی</a:t>
            </a:r>
          </a:p>
          <a:p>
            <a:pPr lvl="0" algn="just" rtl="1">
              <a:spcBef>
                <a:spcPts val="300"/>
              </a:spcBef>
            </a:pPr>
            <a:r>
              <a:rPr lang="fa-IR"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  خواندن و نوشتن فایل </a:t>
            </a:r>
            <a:r>
              <a:rPr lang="fa-IR" sz="12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دودویی</a:t>
            </a:r>
          </a:p>
          <a:p>
            <a:pPr lvl="0" algn="just" rtl="1">
              <a:spcBef>
                <a:spcPts val="300"/>
              </a:spcBef>
            </a:pPr>
            <a:r>
              <a:rPr lang="fa-IR" sz="1400" dirty="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 </a:t>
            </a:r>
            <a:r>
              <a:rPr lang="fa-IR"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 مثال فایل متنی</a:t>
            </a:r>
          </a:p>
          <a:p>
            <a:pPr lvl="0" algn="just" rtl="1">
              <a:spcBef>
                <a:spcPts val="300"/>
              </a:spcBef>
            </a:pPr>
            <a:r>
              <a:rPr lang="fa-IR"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  مثال فایل دودویی</a:t>
            </a:r>
          </a:p>
          <a:p>
            <a:pPr lvl="0" algn="just" rtl="1">
              <a:spcBef>
                <a:spcPts val="300"/>
              </a:spcBef>
            </a:pPr>
            <a:r>
              <a:rPr lang="fa-IR"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مدیریت خطا در کار با فایل</a:t>
            </a:r>
          </a:p>
          <a:p>
            <a:pPr lvl="0" algn="just" rtl="1">
              <a:spcBef>
                <a:spcPts val="300"/>
              </a:spcBef>
            </a:pPr>
            <a:r>
              <a:rPr lang="fa-IR"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معرفی </a:t>
            </a:r>
            <a:r>
              <a:rPr lang="en-US" sz="12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urier New" pitchFamily="49" charset="0"/>
                <a:cs typeface="Courier New" pitchFamily="49" charset="0"/>
              </a:rPr>
              <a:t>.NET Framework</a:t>
            </a:r>
          </a:p>
          <a:p>
            <a:pPr lvl="0" algn="just" rtl="1">
              <a:spcBef>
                <a:spcPts val="300"/>
              </a:spcBef>
            </a:pPr>
            <a:r>
              <a:rPr lang="fa-IR" sz="12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urier New" pitchFamily="49" charset="0"/>
                <a:cs typeface="B Nazanin" pitchFamily="2" charset="-78"/>
              </a:rPr>
              <a:t>جمع بندی</a:t>
            </a:r>
            <a:endParaRPr lang="fa-IR"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urier New" pitchFamily="49" charset="0"/>
              <a:cs typeface="B Nazanin" pitchFamily="2" charset="-78"/>
            </a:endParaRPr>
          </a:p>
          <a:p>
            <a:pPr algn="just" rtl="1">
              <a:spcBef>
                <a:spcPts val="300"/>
              </a:spcBef>
            </a:pPr>
            <a:r>
              <a:rPr lang="fa-IR" sz="1400" dirty="0" smtClean="0">
                <a:cs typeface="B Nazanin" pitchFamily="2" charset="-78"/>
              </a:rPr>
              <a:t>  </a:t>
            </a:r>
            <a:endParaRPr lang="en-US" sz="1400" dirty="0">
              <a:cs typeface="B Nazanin" pitchFamily="2" charset="-78"/>
            </a:endParaRPr>
          </a:p>
          <a:p>
            <a:pPr marL="0" marR="0" lvl="0" indent="0" algn="just" defTabSz="914400" rtl="1" eaLnBrk="1" fontAlgn="base" latinLnBrk="0" hangingPunct="1">
              <a:spcBef>
                <a:spcPts val="300"/>
              </a:spcBef>
              <a:spcAft>
                <a:spcPct val="0"/>
              </a:spcAft>
              <a:buClrTx/>
              <a:buSzTx/>
              <a:buFont typeface="Arial" charset="0"/>
              <a:buNone/>
              <a:tabLst/>
              <a:defRPr/>
            </a:pPr>
            <a:endParaRPr kumimoji="0" lang="en-US" sz="1400" b="0" i="0" u="none" strike="noStrike" kern="1200" cap="none" spc="0" normalizeH="0" baseline="0" noProof="0" dirty="0" smtClean="0">
              <a:ln>
                <a:noFill/>
              </a:ln>
              <a:solidFill>
                <a:schemeClr val="tx1"/>
              </a:solidFill>
              <a:effectLst/>
              <a:uLnTx/>
              <a:uFillTx/>
              <a:latin typeface="+mn-lt"/>
              <a:ea typeface="+mn-ea"/>
              <a:cs typeface="B Nazanin" pitchFamily="2" charset="-78"/>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8" name="Titre 1"/>
          <p:cNvSpPr>
            <a:spLocks noGrp="1"/>
          </p:cNvSpPr>
          <p:nvPr>
            <p:ph type="title"/>
          </p:nvPr>
        </p:nvSpPr>
        <p:spPr>
          <a:xfrm>
            <a:off x="457200" y="274638"/>
            <a:ext cx="8229600" cy="1143000"/>
          </a:xfrm>
        </p:spPr>
        <p:txBody>
          <a:bodyPr/>
          <a:lstStyle/>
          <a:p>
            <a:pPr algn="r" rtl="1"/>
            <a:r>
              <a:rPr lang="fa-IR"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cs typeface="B Nazanin" pitchFamily="2" charset="-78"/>
              </a:rPr>
              <a:t>دستورات کار با داده فایل </a:t>
            </a:r>
            <a:r>
              <a:rPr lang="fa-IR" sz="32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cs typeface="B Nazanin" pitchFamily="2" charset="-78"/>
              </a:rPr>
              <a:t>(ادامه)</a:t>
            </a:r>
            <a:endParaRPr lang="fa-IR"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cs typeface="B Nazanin" pitchFamily="2" charset="-78"/>
            </a:endParaRPr>
          </a:p>
        </p:txBody>
      </p:sp>
      <p:sp>
        <p:nvSpPr>
          <p:cNvPr id="9" name="Espace réservé du contenu 2"/>
          <p:cNvSpPr>
            <a:spLocks noGrp="1"/>
          </p:cNvSpPr>
          <p:nvPr>
            <p:ph idx="1"/>
          </p:nvPr>
        </p:nvSpPr>
        <p:spPr>
          <a:xfrm>
            <a:off x="2071670" y="1357298"/>
            <a:ext cx="6615130" cy="5143515"/>
          </a:xfrm>
        </p:spPr>
        <p:txBody>
          <a:bodyPr/>
          <a:lstStyle/>
          <a:p>
            <a:pPr marL="0" indent="0" algn="just" rtl="1">
              <a:buNone/>
            </a:pPr>
            <a:r>
              <a:rPr lang="fa-IR" sz="2800" b="1" dirty="0" smtClean="0">
                <a:cs typeface="B Nazanin" pitchFamily="2" charset="-78"/>
              </a:rPr>
              <a:t>دستورات خواندن و نوشتن در یک فایل باینری:</a:t>
            </a:r>
          </a:p>
          <a:p>
            <a:pPr marL="0" indent="0" algn="just" rtl="1">
              <a:buNone/>
            </a:pPr>
            <a:r>
              <a:rPr lang="fa-IR" sz="2800" dirty="0" smtClean="0">
                <a:cs typeface="B Nazanin" pitchFamily="2" charset="-78"/>
              </a:rPr>
              <a:t>دو دستور خواندن و نوشتن در فایل باینری دستورات </a:t>
            </a:r>
            <a:r>
              <a:rPr lang="en-US" sz="2800" dirty="0" smtClean="0">
                <a:cs typeface="B Nazanin" pitchFamily="2" charset="-78"/>
              </a:rPr>
              <a:t>Get</a:t>
            </a:r>
            <a:r>
              <a:rPr lang="fa-IR" sz="2800" dirty="0" smtClean="0">
                <a:cs typeface="B Nazanin" pitchFamily="2" charset="-78"/>
              </a:rPr>
              <a:t> و </a:t>
            </a:r>
            <a:r>
              <a:rPr lang="en-US" sz="2800" dirty="0" smtClean="0">
                <a:cs typeface="B Nazanin" pitchFamily="2" charset="-78"/>
              </a:rPr>
              <a:t>Put</a:t>
            </a:r>
            <a:r>
              <a:rPr lang="fa-IR" sz="2800" dirty="0" smtClean="0">
                <a:cs typeface="B Nazanin" pitchFamily="2" charset="-78"/>
              </a:rPr>
              <a:t> هستند. هر دو دستورات سه پارامتر ورودی دارند:</a:t>
            </a:r>
          </a:p>
          <a:p>
            <a:pPr marL="0" indent="0" algn="just">
              <a:buNone/>
            </a:pPr>
            <a:endParaRPr lang="fa-IR" sz="2400" dirty="0" smtClean="0">
              <a:cs typeface="B Nazanin" pitchFamily="2" charset="-78"/>
            </a:endParaRPr>
          </a:p>
          <a:p>
            <a:pPr marL="0" indent="0" algn="just">
              <a:buNone/>
            </a:pPr>
            <a:r>
              <a:rPr lang="en-US" sz="2400" dirty="0" smtClean="0">
                <a:cs typeface="B Nazanin" pitchFamily="2" charset="-78"/>
              </a:rPr>
              <a:t>Get/Set #</a:t>
            </a:r>
            <a:r>
              <a:rPr lang="en-US" sz="2400" dirty="0" err="1" smtClean="0">
                <a:cs typeface="B Nazanin" pitchFamily="2" charset="-78"/>
              </a:rPr>
              <a:t>Filenumber</a:t>
            </a:r>
            <a:r>
              <a:rPr lang="en-US" sz="2400" dirty="0" smtClean="0">
                <a:cs typeface="B Nazanin" pitchFamily="2" charset="-78"/>
              </a:rPr>
              <a:t>, [</a:t>
            </a:r>
            <a:r>
              <a:rPr lang="en-US" sz="2400" dirty="0" err="1" smtClean="0">
                <a:cs typeface="B Nazanin" pitchFamily="2" charset="-78"/>
              </a:rPr>
              <a:t>RecordNumber</a:t>
            </a:r>
            <a:r>
              <a:rPr lang="en-US" sz="2400" dirty="0" smtClean="0">
                <a:cs typeface="B Nazanin" pitchFamily="2" charset="-78"/>
              </a:rPr>
              <a:t>],variable</a:t>
            </a:r>
          </a:p>
          <a:p>
            <a:pPr marL="0" indent="0" algn="just" rtl="1">
              <a:buNone/>
            </a:pPr>
            <a:endParaRPr lang="fa-IR" sz="2800" dirty="0" smtClean="0">
              <a:cs typeface="B Nazanin" pitchFamily="2" charset="-78"/>
            </a:endParaRPr>
          </a:p>
          <a:p>
            <a:pPr marL="0" indent="0" algn="just" rtl="1">
              <a:buNone/>
            </a:pPr>
            <a:r>
              <a:rPr lang="fa-IR" sz="2800" dirty="0" smtClean="0">
                <a:cs typeface="B Nazanin" pitchFamily="2" charset="-78"/>
              </a:rPr>
              <a:t>پارامتر اول شماره فایل، پارامتر دوم شماره رکورد در فایل   ( که در صورت وارد نشدن رکورد جاری را مشخص می کند) و پارامتر سوم نام متغیری که داده از/در آن خوانده/نوشته می شود.</a:t>
            </a:r>
          </a:p>
        </p:txBody>
      </p:sp>
      <p:sp>
        <p:nvSpPr>
          <p:cNvPr id="4" name="Espace réservé du contenu 2"/>
          <p:cNvSpPr txBox="1">
            <a:spLocks/>
          </p:cNvSpPr>
          <p:nvPr/>
        </p:nvSpPr>
        <p:spPr bwMode="auto">
          <a:xfrm>
            <a:off x="0" y="142852"/>
            <a:ext cx="1857356" cy="650085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1" eaLnBrk="1" fontAlgn="base" latinLnBrk="0" hangingPunct="1">
              <a:spcBef>
                <a:spcPts val="300"/>
              </a:spcBef>
              <a:spcAft>
                <a:spcPct val="0"/>
              </a:spcAft>
              <a:buClrTx/>
              <a:buSzTx/>
              <a:buFont typeface="Arial" charset="0"/>
              <a:buNone/>
              <a:tabLst/>
              <a:defRPr/>
            </a:pPr>
            <a:r>
              <a:rPr lang="fa-IR" sz="1400"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cs typeface="B Nazanin" pitchFamily="2" charset="-78"/>
              </a:rPr>
              <a:t>مطالب مطرحی</a:t>
            </a:r>
          </a:p>
          <a:p>
            <a:pPr marL="0" marR="0" lvl="0" indent="0" algn="just" defTabSz="914400" rtl="1" eaLnBrk="1" fontAlgn="base" latinLnBrk="0" hangingPunct="1">
              <a:spcBef>
                <a:spcPts val="300"/>
              </a:spcBef>
              <a:spcAft>
                <a:spcPct val="0"/>
              </a:spcAft>
              <a:buClrTx/>
              <a:buSzTx/>
              <a:buFont typeface="Arial" charset="0"/>
              <a:buNone/>
              <a:tabLst/>
              <a:defRPr/>
            </a:pPr>
            <a:r>
              <a:rPr kumimoji="0" lang="fa-IR" sz="1400" i="0" u="none" strike="noStrike" kern="1200" normalizeH="0" baseline="0" noProof="0" dirty="0" smtClean="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mn-lt"/>
                <a:ea typeface="+mn-ea"/>
                <a:cs typeface="B Nazanin" pitchFamily="2" charset="-78"/>
              </a:rPr>
              <a:t>ویژوال بیسیک چیست؟</a:t>
            </a:r>
          </a:p>
          <a:p>
            <a:pPr lvl="0" algn="just" rtl="1">
              <a:spcBef>
                <a:spcPts val="300"/>
              </a:spcBef>
            </a:pPr>
            <a:r>
              <a:rPr lang="fa-IR"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دستورات کار با سیستم فایل</a:t>
            </a:r>
          </a:p>
          <a:p>
            <a:pPr lvl="0" algn="just" rtl="1">
              <a:spcBef>
                <a:spcPts val="300"/>
              </a:spcBef>
            </a:pPr>
            <a:r>
              <a:rPr lang="fa-IR"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دستورات کار با داده فایل</a:t>
            </a:r>
            <a:endParaRPr lang="en-US"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endParaRPr>
          </a:p>
          <a:p>
            <a:pPr lvl="0" algn="just" rtl="1">
              <a:spcBef>
                <a:spcPts val="300"/>
              </a:spcBef>
            </a:pPr>
            <a:r>
              <a:rPr lang="fa-IR" sz="1400" dirty="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 </a:t>
            </a:r>
            <a:r>
              <a:rPr lang="fa-IR"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 قالب </a:t>
            </a:r>
            <a:r>
              <a:rPr lang="en-US"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urier New" pitchFamily="49" charset="0"/>
                <a:cs typeface="Courier New" pitchFamily="49" charset="0"/>
              </a:rPr>
              <a:t>Open</a:t>
            </a:r>
            <a:endParaRPr lang="fa-IR"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urier New" pitchFamily="49" charset="0"/>
              <a:cs typeface="Courier New" pitchFamily="49" charset="0"/>
            </a:endParaRPr>
          </a:p>
          <a:p>
            <a:pPr lvl="0" algn="just" rtl="1">
              <a:spcBef>
                <a:spcPts val="300"/>
              </a:spcBef>
            </a:pPr>
            <a:r>
              <a:rPr lang="fa-IR" sz="1400" dirty="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 </a:t>
            </a:r>
            <a:r>
              <a:rPr lang="fa-IR"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 دستورات کمکی</a:t>
            </a:r>
          </a:p>
          <a:p>
            <a:pPr lvl="0" algn="just" rtl="1">
              <a:spcBef>
                <a:spcPts val="300"/>
              </a:spcBef>
            </a:pPr>
            <a:r>
              <a:rPr lang="fa-IR" sz="1400" dirty="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 </a:t>
            </a:r>
            <a:r>
              <a:rPr lang="fa-IR"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 نوع دسترسی</a:t>
            </a:r>
          </a:p>
          <a:p>
            <a:pPr lvl="0" algn="just" rtl="1">
              <a:spcBef>
                <a:spcPts val="300"/>
              </a:spcBef>
            </a:pPr>
            <a:r>
              <a:rPr lang="fa-IR" sz="1400" dirty="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 </a:t>
            </a:r>
            <a:r>
              <a:rPr lang="fa-IR"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 قفل دسترسی</a:t>
            </a:r>
          </a:p>
          <a:p>
            <a:pPr lvl="0" algn="just" rtl="1">
              <a:spcBef>
                <a:spcPts val="300"/>
              </a:spcBef>
            </a:pPr>
            <a:r>
              <a:rPr lang="fa-IR" sz="1400" dirty="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 </a:t>
            </a:r>
            <a:r>
              <a:rPr lang="fa-IR"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 شمارنده فایل</a:t>
            </a:r>
          </a:p>
          <a:p>
            <a:pPr lvl="0" algn="just" rtl="1">
              <a:spcBef>
                <a:spcPts val="300"/>
              </a:spcBef>
            </a:pPr>
            <a:r>
              <a:rPr lang="fa-IR"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  اندازه رکورد</a:t>
            </a:r>
          </a:p>
          <a:p>
            <a:pPr lvl="0" algn="just" rtl="1">
              <a:spcBef>
                <a:spcPts val="300"/>
              </a:spcBef>
            </a:pPr>
            <a:r>
              <a:rPr lang="fa-IR" sz="1400" dirty="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 </a:t>
            </a:r>
            <a:r>
              <a:rPr lang="fa-IR"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 خواندن و نوشتن فایل متنی</a:t>
            </a:r>
          </a:p>
          <a:p>
            <a:pPr lvl="0" algn="just" rtl="1">
              <a:spcBef>
                <a:spcPts val="300"/>
              </a:spcBef>
            </a:pPr>
            <a:r>
              <a:rPr lang="fa-IR" sz="1400" u="sng"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  خواندن و نوشتن فایل </a:t>
            </a:r>
            <a:r>
              <a:rPr lang="fa-IR" sz="1200" u="sng"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دودویی</a:t>
            </a:r>
          </a:p>
          <a:p>
            <a:pPr lvl="0" algn="just" rtl="1">
              <a:spcBef>
                <a:spcPts val="300"/>
              </a:spcBef>
            </a:pPr>
            <a:r>
              <a:rPr lang="fa-IR" sz="1400" dirty="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 </a:t>
            </a:r>
            <a:r>
              <a:rPr lang="fa-IR"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 مثال فایل متنی</a:t>
            </a:r>
          </a:p>
          <a:p>
            <a:pPr lvl="0" algn="just" rtl="1">
              <a:spcBef>
                <a:spcPts val="300"/>
              </a:spcBef>
            </a:pPr>
            <a:r>
              <a:rPr lang="fa-IR"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  مثال فایل دودویی</a:t>
            </a:r>
          </a:p>
          <a:p>
            <a:pPr lvl="0" algn="just" rtl="1">
              <a:spcBef>
                <a:spcPts val="300"/>
              </a:spcBef>
            </a:pPr>
            <a:r>
              <a:rPr lang="fa-IR"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مدیریت خطا در کار با فایل</a:t>
            </a:r>
          </a:p>
          <a:p>
            <a:pPr lvl="0" algn="just" rtl="1">
              <a:spcBef>
                <a:spcPts val="300"/>
              </a:spcBef>
            </a:pPr>
            <a:r>
              <a:rPr lang="fa-IR"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معرفی </a:t>
            </a:r>
            <a:r>
              <a:rPr lang="en-US" sz="12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urier New" pitchFamily="49" charset="0"/>
                <a:cs typeface="Courier New" pitchFamily="49" charset="0"/>
              </a:rPr>
              <a:t>.NET Framework</a:t>
            </a:r>
          </a:p>
          <a:p>
            <a:pPr lvl="0" algn="just" rtl="1">
              <a:spcBef>
                <a:spcPts val="300"/>
              </a:spcBef>
            </a:pPr>
            <a:r>
              <a:rPr lang="fa-IR" sz="12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urier New" pitchFamily="49" charset="0"/>
                <a:cs typeface="B Nazanin" pitchFamily="2" charset="-78"/>
              </a:rPr>
              <a:t>جمع بندی</a:t>
            </a:r>
            <a:endParaRPr lang="fa-IR"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urier New" pitchFamily="49" charset="0"/>
              <a:cs typeface="B Nazanin" pitchFamily="2" charset="-78"/>
            </a:endParaRPr>
          </a:p>
          <a:p>
            <a:pPr algn="just" rtl="1">
              <a:spcBef>
                <a:spcPts val="300"/>
              </a:spcBef>
            </a:pPr>
            <a:r>
              <a:rPr lang="fa-IR" sz="1400" dirty="0" smtClean="0">
                <a:cs typeface="B Nazanin" pitchFamily="2" charset="-78"/>
              </a:rPr>
              <a:t>  </a:t>
            </a:r>
            <a:endParaRPr lang="en-US" sz="1400" dirty="0">
              <a:cs typeface="B Nazanin" pitchFamily="2" charset="-78"/>
            </a:endParaRPr>
          </a:p>
          <a:p>
            <a:pPr marL="0" marR="0" lvl="0" indent="0" algn="just" defTabSz="914400" rtl="1" eaLnBrk="1" fontAlgn="base" latinLnBrk="0" hangingPunct="1">
              <a:spcBef>
                <a:spcPts val="300"/>
              </a:spcBef>
              <a:spcAft>
                <a:spcPct val="0"/>
              </a:spcAft>
              <a:buClrTx/>
              <a:buSzTx/>
              <a:buFont typeface="Arial" charset="0"/>
              <a:buNone/>
              <a:tabLst/>
              <a:defRPr/>
            </a:pPr>
            <a:endParaRPr kumimoji="0" lang="en-US" sz="1400" b="0" i="0" u="none" strike="noStrike" kern="1200" cap="none" spc="0" normalizeH="0" baseline="0" noProof="0" dirty="0" smtClean="0">
              <a:ln>
                <a:noFill/>
              </a:ln>
              <a:solidFill>
                <a:schemeClr val="tx1"/>
              </a:solidFill>
              <a:effectLst/>
              <a:uLnTx/>
              <a:uFillTx/>
              <a:latin typeface="+mn-lt"/>
              <a:ea typeface="+mn-ea"/>
              <a:cs typeface="B Nazanin" pitchFamily="2" charset="-78"/>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8" name="Titre 1"/>
          <p:cNvSpPr>
            <a:spLocks noGrp="1"/>
          </p:cNvSpPr>
          <p:nvPr>
            <p:ph type="title"/>
          </p:nvPr>
        </p:nvSpPr>
        <p:spPr>
          <a:xfrm>
            <a:off x="457200" y="274638"/>
            <a:ext cx="8229600" cy="1143000"/>
          </a:xfrm>
        </p:spPr>
        <p:txBody>
          <a:bodyPr/>
          <a:lstStyle/>
          <a:p>
            <a:pPr algn="r" rtl="1"/>
            <a:r>
              <a:rPr lang="fa-IR"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cs typeface="B Nazanin" pitchFamily="2" charset="-78"/>
              </a:rPr>
              <a:t>دستورات کار با داده فایل </a:t>
            </a:r>
            <a:r>
              <a:rPr lang="fa-IR" sz="32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cs typeface="B Nazanin" pitchFamily="2" charset="-78"/>
              </a:rPr>
              <a:t>(ادامه)</a:t>
            </a:r>
            <a:endParaRPr lang="fa-IR"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cs typeface="B Nazanin" pitchFamily="2" charset="-78"/>
            </a:endParaRPr>
          </a:p>
        </p:txBody>
      </p:sp>
      <p:sp>
        <p:nvSpPr>
          <p:cNvPr id="9" name="Espace réservé du contenu 2"/>
          <p:cNvSpPr>
            <a:spLocks noGrp="1"/>
          </p:cNvSpPr>
          <p:nvPr>
            <p:ph idx="1"/>
          </p:nvPr>
        </p:nvSpPr>
        <p:spPr>
          <a:xfrm>
            <a:off x="2071670" y="1357298"/>
            <a:ext cx="6615130" cy="5143515"/>
          </a:xfrm>
        </p:spPr>
        <p:txBody>
          <a:bodyPr/>
          <a:lstStyle/>
          <a:p>
            <a:pPr marL="0" indent="0" algn="just" rtl="1">
              <a:buNone/>
            </a:pPr>
            <a:r>
              <a:rPr lang="fa-IR" sz="2800" b="1" dirty="0" smtClean="0">
                <a:cs typeface="B Nazanin" pitchFamily="2" charset="-78"/>
              </a:rPr>
              <a:t>مثال: خواندن کامل فایل متنی و نوشتن آن بر صفحه</a:t>
            </a:r>
          </a:p>
          <a:p>
            <a:pPr marL="0" indent="0" algn="just">
              <a:buNone/>
            </a:pPr>
            <a:r>
              <a:rPr lang="en-US" sz="2800" dirty="0" smtClean="0">
                <a:cs typeface="B Nazanin" pitchFamily="2" charset="-78"/>
              </a:rPr>
              <a:t>Dim f as </a:t>
            </a:r>
            <a:r>
              <a:rPr lang="en-US" sz="2800" dirty="0" err="1" smtClean="0">
                <a:cs typeface="B Nazanin" pitchFamily="2" charset="-78"/>
              </a:rPr>
              <a:t>integer,s</a:t>
            </a:r>
            <a:r>
              <a:rPr lang="en-US" sz="2800" dirty="0" smtClean="0">
                <a:cs typeface="B Nazanin" pitchFamily="2" charset="-78"/>
              </a:rPr>
              <a:t> as string</a:t>
            </a:r>
          </a:p>
          <a:p>
            <a:pPr marL="0" indent="0" algn="just">
              <a:buNone/>
            </a:pPr>
            <a:r>
              <a:rPr lang="en-US" sz="2800" dirty="0" smtClean="0">
                <a:cs typeface="B Nazanin" pitchFamily="2" charset="-78"/>
              </a:rPr>
              <a:t>F= </a:t>
            </a:r>
            <a:r>
              <a:rPr lang="en-US" sz="2800" dirty="0" err="1" smtClean="0">
                <a:cs typeface="B Nazanin" pitchFamily="2" charset="-78"/>
              </a:rPr>
              <a:t>freefile</a:t>
            </a:r>
            <a:r>
              <a:rPr lang="en-US" sz="2800" dirty="0" smtClean="0">
                <a:cs typeface="B Nazanin" pitchFamily="2" charset="-78"/>
              </a:rPr>
              <a:t>()</a:t>
            </a:r>
          </a:p>
          <a:p>
            <a:pPr marL="0" indent="0" algn="just">
              <a:buNone/>
            </a:pPr>
            <a:r>
              <a:rPr lang="en-US" sz="2800" dirty="0" smtClean="0">
                <a:cs typeface="B Nazanin" pitchFamily="2" charset="-78"/>
              </a:rPr>
              <a:t>Open “myfile.txt” for input as #f</a:t>
            </a:r>
          </a:p>
          <a:p>
            <a:pPr marL="0" indent="0" algn="just">
              <a:buNone/>
            </a:pPr>
            <a:r>
              <a:rPr lang="en-US" sz="2800" dirty="0" smtClean="0">
                <a:cs typeface="B Nazanin" pitchFamily="2" charset="-78"/>
              </a:rPr>
              <a:t>Do while not(</a:t>
            </a:r>
            <a:r>
              <a:rPr lang="en-US" sz="2800" dirty="0" err="1" smtClean="0">
                <a:cs typeface="B Nazanin" pitchFamily="2" charset="-78"/>
              </a:rPr>
              <a:t>Eof</a:t>
            </a:r>
            <a:r>
              <a:rPr lang="en-US" sz="2800" dirty="0" smtClean="0">
                <a:cs typeface="B Nazanin" pitchFamily="2" charset="-78"/>
              </a:rPr>
              <a:t>(f))</a:t>
            </a:r>
          </a:p>
          <a:p>
            <a:pPr marL="400050" lvl="1" indent="0" algn="just">
              <a:buNone/>
            </a:pPr>
            <a:r>
              <a:rPr lang="en-US" sz="2400" dirty="0" smtClean="0">
                <a:cs typeface="B Nazanin" pitchFamily="2" charset="-78"/>
              </a:rPr>
              <a:t>Line input #</a:t>
            </a:r>
            <a:r>
              <a:rPr lang="en-US" sz="2400" dirty="0" err="1" smtClean="0">
                <a:cs typeface="B Nazanin" pitchFamily="2" charset="-78"/>
              </a:rPr>
              <a:t>f,s</a:t>
            </a:r>
            <a:endParaRPr lang="en-US" sz="2400" dirty="0" smtClean="0">
              <a:cs typeface="B Nazanin" pitchFamily="2" charset="-78"/>
            </a:endParaRPr>
          </a:p>
          <a:p>
            <a:pPr marL="400050" lvl="1" indent="0" algn="just">
              <a:buNone/>
            </a:pPr>
            <a:r>
              <a:rPr lang="en-US" sz="2400" dirty="0" smtClean="0">
                <a:cs typeface="B Nazanin" pitchFamily="2" charset="-78"/>
              </a:rPr>
              <a:t>Print s</a:t>
            </a:r>
          </a:p>
          <a:p>
            <a:pPr marL="0" indent="0" algn="just">
              <a:buNone/>
            </a:pPr>
            <a:r>
              <a:rPr lang="en-US" sz="2800" dirty="0" smtClean="0">
                <a:cs typeface="B Nazanin" pitchFamily="2" charset="-78"/>
              </a:rPr>
              <a:t>Loop</a:t>
            </a:r>
          </a:p>
          <a:p>
            <a:pPr marL="0" indent="0" algn="just">
              <a:buNone/>
            </a:pPr>
            <a:r>
              <a:rPr lang="en-US" sz="2800" dirty="0" smtClean="0">
                <a:cs typeface="B Nazanin" pitchFamily="2" charset="-78"/>
              </a:rPr>
              <a:t>Close #f</a:t>
            </a:r>
          </a:p>
          <a:p>
            <a:pPr marL="0" indent="0" algn="just">
              <a:buNone/>
            </a:pPr>
            <a:endParaRPr lang="fa-IR" sz="2800" dirty="0" smtClean="0">
              <a:cs typeface="B Nazanin" pitchFamily="2" charset="-78"/>
            </a:endParaRPr>
          </a:p>
        </p:txBody>
      </p:sp>
      <p:sp>
        <p:nvSpPr>
          <p:cNvPr id="5" name="Espace réservé du contenu 2"/>
          <p:cNvSpPr txBox="1">
            <a:spLocks/>
          </p:cNvSpPr>
          <p:nvPr/>
        </p:nvSpPr>
        <p:spPr bwMode="auto">
          <a:xfrm>
            <a:off x="0" y="142852"/>
            <a:ext cx="1857356" cy="650085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1" eaLnBrk="1" fontAlgn="base" latinLnBrk="0" hangingPunct="1">
              <a:spcBef>
                <a:spcPts val="300"/>
              </a:spcBef>
              <a:spcAft>
                <a:spcPct val="0"/>
              </a:spcAft>
              <a:buClrTx/>
              <a:buSzTx/>
              <a:buFont typeface="Arial" charset="0"/>
              <a:buNone/>
              <a:tabLst/>
              <a:defRPr/>
            </a:pPr>
            <a:r>
              <a:rPr lang="fa-IR" sz="1400"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cs typeface="B Nazanin" pitchFamily="2" charset="-78"/>
              </a:rPr>
              <a:t>مطالب مطرحی</a:t>
            </a:r>
          </a:p>
          <a:p>
            <a:pPr marL="0" marR="0" lvl="0" indent="0" algn="just" defTabSz="914400" rtl="1" eaLnBrk="1" fontAlgn="base" latinLnBrk="0" hangingPunct="1">
              <a:spcBef>
                <a:spcPts val="300"/>
              </a:spcBef>
              <a:spcAft>
                <a:spcPct val="0"/>
              </a:spcAft>
              <a:buClrTx/>
              <a:buSzTx/>
              <a:buFont typeface="Arial" charset="0"/>
              <a:buNone/>
              <a:tabLst/>
              <a:defRPr/>
            </a:pPr>
            <a:r>
              <a:rPr kumimoji="0" lang="fa-IR" sz="1400" i="0" u="none" strike="noStrike" kern="1200" normalizeH="0" baseline="0" noProof="0" dirty="0" smtClean="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mn-lt"/>
                <a:ea typeface="+mn-ea"/>
                <a:cs typeface="B Nazanin" pitchFamily="2" charset="-78"/>
              </a:rPr>
              <a:t>ویژوال بیسیک چیست؟</a:t>
            </a:r>
          </a:p>
          <a:p>
            <a:pPr lvl="0" algn="just" rtl="1">
              <a:spcBef>
                <a:spcPts val="300"/>
              </a:spcBef>
            </a:pPr>
            <a:r>
              <a:rPr lang="fa-IR"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دستورات کار با سیستم فایل</a:t>
            </a:r>
          </a:p>
          <a:p>
            <a:pPr lvl="0" algn="just" rtl="1">
              <a:spcBef>
                <a:spcPts val="300"/>
              </a:spcBef>
            </a:pPr>
            <a:r>
              <a:rPr lang="fa-IR"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دستورات کار با داده فایل</a:t>
            </a:r>
            <a:endParaRPr lang="en-US"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endParaRPr>
          </a:p>
          <a:p>
            <a:pPr lvl="0" algn="just" rtl="1">
              <a:spcBef>
                <a:spcPts val="300"/>
              </a:spcBef>
            </a:pPr>
            <a:r>
              <a:rPr lang="fa-IR" sz="1400" dirty="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 </a:t>
            </a:r>
            <a:r>
              <a:rPr lang="fa-IR"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 قالب </a:t>
            </a:r>
            <a:r>
              <a:rPr lang="en-US"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urier New" pitchFamily="49" charset="0"/>
                <a:cs typeface="Courier New" pitchFamily="49" charset="0"/>
              </a:rPr>
              <a:t>Open</a:t>
            </a:r>
            <a:endParaRPr lang="fa-IR"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urier New" pitchFamily="49" charset="0"/>
              <a:cs typeface="Courier New" pitchFamily="49" charset="0"/>
            </a:endParaRPr>
          </a:p>
          <a:p>
            <a:pPr lvl="0" algn="just" rtl="1">
              <a:spcBef>
                <a:spcPts val="300"/>
              </a:spcBef>
            </a:pPr>
            <a:r>
              <a:rPr lang="fa-IR" sz="1400" dirty="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 </a:t>
            </a:r>
            <a:r>
              <a:rPr lang="fa-IR"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 دستورات کمکی</a:t>
            </a:r>
          </a:p>
          <a:p>
            <a:pPr lvl="0" algn="just" rtl="1">
              <a:spcBef>
                <a:spcPts val="300"/>
              </a:spcBef>
            </a:pPr>
            <a:r>
              <a:rPr lang="fa-IR" sz="1400" dirty="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 </a:t>
            </a:r>
            <a:r>
              <a:rPr lang="fa-IR"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 نوع دسترسی</a:t>
            </a:r>
          </a:p>
          <a:p>
            <a:pPr lvl="0" algn="just" rtl="1">
              <a:spcBef>
                <a:spcPts val="300"/>
              </a:spcBef>
            </a:pPr>
            <a:r>
              <a:rPr lang="fa-IR" sz="1400" dirty="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 </a:t>
            </a:r>
            <a:r>
              <a:rPr lang="fa-IR"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 قفل دسترسی</a:t>
            </a:r>
          </a:p>
          <a:p>
            <a:pPr lvl="0" algn="just" rtl="1">
              <a:spcBef>
                <a:spcPts val="300"/>
              </a:spcBef>
            </a:pPr>
            <a:r>
              <a:rPr lang="fa-IR" sz="1400" dirty="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 </a:t>
            </a:r>
            <a:r>
              <a:rPr lang="fa-IR"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 شمارنده فایل</a:t>
            </a:r>
          </a:p>
          <a:p>
            <a:pPr lvl="0" algn="just" rtl="1">
              <a:spcBef>
                <a:spcPts val="300"/>
              </a:spcBef>
            </a:pPr>
            <a:r>
              <a:rPr lang="fa-IR"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  اندازه رکورد</a:t>
            </a:r>
          </a:p>
          <a:p>
            <a:pPr lvl="0" algn="just" rtl="1">
              <a:spcBef>
                <a:spcPts val="300"/>
              </a:spcBef>
            </a:pPr>
            <a:r>
              <a:rPr lang="fa-IR" sz="1400" dirty="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 </a:t>
            </a:r>
            <a:r>
              <a:rPr lang="fa-IR"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 خواندن و نوشتن فایل متنی</a:t>
            </a:r>
          </a:p>
          <a:p>
            <a:pPr lvl="0" algn="just" rtl="1">
              <a:spcBef>
                <a:spcPts val="300"/>
              </a:spcBef>
            </a:pPr>
            <a:r>
              <a:rPr lang="fa-IR"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  خواندن و نوشتن فایل </a:t>
            </a:r>
            <a:r>
              <a:rPr lang="fa-IR" sz="12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دودویی</a:t>
            </a:r>
          </a:p>
          <a:p>
            <a:pPr lvl="0" algn="just" rtl="1">
              <a:spcBef>
                <a:spcPts val="300"/>
              </a:spcBef>
            </a:pPr>
            <a:r>
              <a:rPr lang="fa-IR" sz="1400" u="sng" dirty="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 </a:t>
            </a:r>
            <a:r>
              <a:rPr lang="fa-IR" sz="1400" u="sng"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 مثال فایل متنی</a:t>
            </a:r>
          </a:p>
          <a:p>
            <a:pPr lvl="0" algn="just" rtl="1">
              <a:spcBef>
                <a:spcPts val="300"/>
              </a:spcBef>
            </a:pPr>
            <a:r>
              <a:rPr lang="fa-IR"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  مثال فایل دودویی</a:t>
            </a:r>
          </a:p>
          <a:p>
            <a:pPr lvl="0" algn="just" rtl="1">
              <a:spcBef>
                <a:spcPts val="300"/>
              </a:spcBef>
            </a:pPr>
            <a:r>
              <a:rPr lang="fa-IR"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مدیریت خطا در کار با فایل</a:t>
            </a:r>
          </a:p>
          <a:p>
            <a:pPr lvl="0" algn="just" rtl="1">
              <a:spcBef>
                <a:spcPts val="300"/>
              </a:spcBef>
            </a:pPr>
            <a:r>
              <a:rPr lang="fa-IR"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معرفی </a:t>
            </a:r>
            <a:r>
              <a:rPr lang="en-US" sz="12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urier New" pitchFamily="49" charset="0"/>
                <a:cs typeface="Courier New" pitchFamily="49" charset="0"/>
              </a:rPr>
              <a:t>.NET Framework</a:t>
            </a:r>
          </a:p>
          <a:p>
            <a:pPr lvl="0" algn="just" rtl="1">
              <a:spcBef>
                <a:spcPts val="300"/>
              </a:spcBef>
            </a:pPr>
            <a:r>
              <a:rPr lang="fa-IR" sz="12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urier New" pitchFamily="49" charset="0"/>
                <a:cs typeface="B Nazanin" pitchFamily="2" charset="-78"/>
              </a:rPr>
              <a:t>جمع بندی</a:t>
            </a:r>
            <a:endParaRPr lang="fa-IR"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urier New" pitchFamily="49" charset="0"/>
              <a:cs typeface="B Nazanin" pitchFamily="2" charset="-78"/>
            </a:endParaRPr>
          </a:p>
          <a:p>
            <a:pPr algn="just" rtl="1">
              <a:spcBef>
                <a:spcPts val="300"/>
              </a:spcBef>
            </a:pPr>
            <a:r>
              <a:rPr lang="fa-IR" sz="1400" dirty="0" smtClean="0">
                <a:cs typeface="B Nazanin" pitchFamily="2" charset="-78"/>
              </a:rPr>
              <a:t>  </a:t>
            </a:r>
            <a:endParaRPr lang="en-US" sz="1400" dirty="0">
              <a:cs typeface="B Nazanin" pitchFamily="2" charset="-78"/>
            </a:endParaRPr>
          </a:p>
          <a:p>
            <a:pPr marL="0" marR="0" lvl="0" indent="0" algn="just" defTabSz="914400" rtl="1" eaLnBrk="1" fontAlgn="base" latinLnBrk="0" hangingPunct="1">
              <a:spcBef>
                <a:spcPts val="300"/>
              </a:spcBef>
              <a:spcAft>
                <a:spcPct val="0"/>
              </a:spcAft>
              <a:buClrTx/>
              <a:buSzTx/>
              <a:buFont typeface="Arial" charset="0"/>
              <a:buNone/>
              <a:tabLst/>
              <a:defRPr/>
            </a:pPr>
            <a:endParaRPr kumimoji="0" lang="en-US" sz="1400" b="0" i="0" u="none" strike="noStrike" kern="1200" cap="none" spc="0" normalizeH="0" baseline="0" noProof="0" dirty="0" smtClean="0">
              <a:ln>
                <a:noFill/>
              </a:ln>
              <a:solidFill>
                <a:schemeClr val="tx1"/>
              </a:solidFill>
              <a:effectLst/>
              <a:uLnTx/>
              <a:uFillTx/>
              <a:latin typeface="+mn-lt"/>
              <a:ea typeface="+mn-ea"/>
              <a:cs typeface="B Nazanin" pitchFamily="2" charset="-78"/>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8" name="Titre 1"/>
          <p:cNvSpPr>
            <a:spLocks noGrp="1"/>
          </p:cNvSpPr>
          <p:nvPr>
            <p:ph type="title"/>
          </p:nvPr>
        </p:nvSpPr>
        <p:spPr>
          <a:xfrm>
            <a:off x="457200" y="274638"/>
            <a:ext cx="8229600" cy="1143000"/>
          </a:xfrm>
        </p:spPr>
        <p:txBody>
          <a:bodyPr/>
          <a:lstStyle/>
          <a:p>
            <a:pPr algn="r" rtl="1"/>
            <a:r>
              <a:rPr lang="fa-IR"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cs typeface="B Nazanin" pitchFamily="2" charset="-78"/>
              </a:rPr>
              <a:t>دستورات کار با داده فایل </a:t>
            </a:r>
            <a:r>
              <a:rPr lang="fa-IR" sz="32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cs typeface="B Nazanin" pitchFamily="2" charset="-78"/>
              </a:rPr>
              <a:t>(ادامه)</a:t>
            </a:r>
            <a:endParaRPr lang="fa-IR"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cs typeface="B Nazanin" pitchFamily="2" charset="-78"/>
            </a:endParaRPr>
          </a:p>
        </p:txBody>
      </p:sp>
      <p:sp>
        <p:nvSpPr>
          <p:cNvPr id="9" name="Espace réservé du contenu 2"/>
          <p:cNvSpPr>
            <a:spLocks noGrp="1"/>
          </p:cNvSpPr>
          <p:nvPr>
            <p:ph idx="1"/>
          </p:nvPr>
        </p:nvSpPr>
        <p:spPr>
          <a:xfrm>
            <a:off x="2071670" y="1357298"/>
            <a:ext cx="6615130" cy="5143515"/>
          </a:xfrm>
        </p:spPr>
        <p:txBody>
          <a:bodyPr/>
          <a:lstStyle/>
          <a:p>
            <a:pPr marL="0" indent="0" algn="just" rtl="1">
              <a:buNone/>
            </a:pPr>
            <a:r>
              <a:rPr lang="fa-IR" sz="2800" b="1" dirty="0" smtClean="0">
                <a:cs typeface="B Nazanin" pitchFamily="2" charset="-78"/>
              </a:rPr>
              <a:t>مثال: کپی کردن فایل باینری</a:t>
            </a:r>
          </a:p>
          <a:p>
            <a:pPr marL="0" indent="0" algn="just">
              <a:buNone/>
            </a:pPr>
            <a:r>
              <a:rPr lang="en-US" sz="2000" dirty="0" smtClean="0">
                <a:cs typeface="B Nazanin" pitchFamily="2" charset="-78"/>
              </a:rPr>
              <a:t>Type </a:t>
            </a:r>
            <a:r>
              <a:rPr lang="en-US" sz="2000" dirty="0" err="1" smtClean="0">
                <a:cs typeface="B Nazanin" pitchFamily="2" charset="-78"/>
              </a:rPr>
              <a:t>myType</a:t>
            </a:r>
            <a:endParaRPr lang="en-US" sz="2000" dirty="0" smtClean="0">
              <a:cs typeface="B Nazanin" pitchFamily="2" charset="-78"/>
            </a:endParaRPr>
          </a:p>
          <a:p>
            <a:pPr marL="0" indent="0" algn="just">
              <a:buNone/>
            </a:pPr>
            <a:r>
              <a:rPr lang="en-US" sz="2000" dirty="0" smtClean="0">
                <a:cs typeface="B Nazanin" pitchFamily="2" charset="-78"/>
              </a:rPr>
              <a:t>	dim I as integer, s as string * 20</a:t>
            </a:r>
          </a:p>
          <a:p>
            <a:pPr marL="0" indent="0" algn="just">
              <a:buNone/>
            </a:pPr>
            <a:r>
              <a:rPr lang="en-US" sz="2000" dirty="0" smtClean="0">
                <a:cs typeface="B Nazanin" pitchFamily="2" charset="-78"/>
              </a:rPr>
              <a:t>End Type</a:t>
            </a:r>
          </a:p>
          <a:p>
            <a:pPr marL="0" indent="0" algn="just">
              <a:buNone/>
            </a:pPr>
            <a:r>
              <a:rPr lang="en-US" sz="2000" dirty="0" smtClean="0">
                <a:cs typeface="B Nazanin" pitchFamily="2" charset="-78"/>
              </a:rPr>
              <a:t>Dim f1 as integer, f2 as integer, r as </a:t>
            </a:r>
            <a:r>
              <a:rPr lang="en-US" sz="2000" dirty="0" err="1" smtClean="0">
                <a:cs typeface="B Nazanin" pitchFamily="2" charset="-78"/>
              </a:rPr>
              <a:t>myType</a:t>
            </a:r>
            <a:endParaRPr lang="en-US" sz="2000" dirty="0" smtClean="0">
              <a:cs typeface="B Nazanin" pitchFamily="2" charset="-78"/>
            </a:endParaRPr>
          </a:p>
          <a:p>
            <a:pPr marL="0" indent="0" algn="just">
              <a:buNone/>
            </a:pPr>
            <a:r>
              <a:rPr lang="en-US" sz="2000" dirty="0" smtClean="0">
                <a:cs typeface="B Nazanin" pitchFamily="2" charset="-78"/>
              </a:rPr>
              <a:t>F1=</a:t>
            </a:r>
            <a:r>
              <a:rPr lang="en-US" sz="2000" dirty="0" err="1" smtClean="0">
                <a:cs typeface="B Nazanin" pitchFamily="2" charset="-78"/>
              </a:rPr>
              <a:t>freefile</a:t>
            </a:r>
            <a:r>
              <a:rPr lang="en-US" sz="2000" dirty="0" smtClean="0">
                <a:cs typeface="B Nazanin" pitchFamily="2" charset="-78"/>
              </a:rPr>
              <a:t>()</a:t>
            </a:r>
          </a:p>
          <a:p>
            <a:pPr marL="0" indent="0" algn="just">
              <a:buNone/>
            </a:pPr>
            <a:r>
              <a:rPr lang="en-US" sz="2000" dirty="0" smtClean="0">
                <a:cs typeface="B Nazanin" pitchFamily="2" charset="-78"/>
              </a:rPr>
              <a:t>F2=</a:t>
            </a:r>
            <a:r>
              <a:rPr lang="en-US" sz="2000" dirty="0" err="1" smtClean="0">
                <a:cs typeface="B Nazanin" pitchFamily="2" charset="-78"/>
              </a:rPr>
              <a:t>freefile</a:t>
            </a:r>
            <a:r>
              <a:rPr lang="en-US" sz="2000" dirty="0" smtClean="0">
                <a:cs typeface="B Nazanin" pitchFamily="2" charset="-78"/>
              </a:rPr>
              <a:t>()</a:t>
            </a:r>
          </a:p>
          <a:p>
            <a:pPr marL="0" indent="0" algn="just">
              <a:buNone/>
            </a:pPr>
            <a:r>
              <a:rPr lang="en-US" sz="2000" dirty="0" smtClean="0">
                <a:cs typeface="B Nazanin" pitchFamily="2" charset="-78"/>
              </a:rPr>
              <a:t>Open “infile.bin” for random as #f </a:t>
            </a:r>
            <a:r>
              <a:rPr lang="en-US" sz="2000" dirty="0" err="1" smtClean="0">
                <a:cs typeface="B Nazanin" pitchFamily="2" charset="-78"/>
              </a:rPr>
              <a:t>len</a:t>
            </a:r>
            <a:r>
              <a:rPr lang="en-US" sz="2000" dirty="0" smtClean="0">
                <a:cs typeface="B Nazanin" pitchFamily="2" charset="-78"/>
              </a:rPr>
              <a:t>=</a:t>
            </a:r>
            <a:r>
              <a:rPr lang="en-US" sz="2000" dirty="0" err="1" smtClean="0">
                <a:cs typeface="B Nazanin" pitchFamily="2" charset="-78"/>
              </a:rPr>
              <a:t>len</a:t>
            </a:r>
            <a:r>
              <a:rPr lang="en-US" sz="2000" dirty="0" smtClean="0">
                <a:cs typeface="B Nazanin" pitchFamily="2" charset="-78"/>
              </a:rPr>
              <a:t>(</a:t>
            </a:r>
            <a:r>
              <a:rPr lang="en-US" sz="2000" dirty="0" err="1" smtClean="0">
                <a:cs typeface="B Nazanin" pitchFamily="2" charset="-78"/>
              </a:rPr>
              <a:t>myType</a:t>
            </a:r>
            <a:r>
              <a:rPr lang="en-US" sz="2000" dirty="0" smtClean="0">
                <a:cs typeface="B Nazanin" pitchFamily="2" charset="-78"/>
              </a:rPr>
              <a:t>)</a:t>
            </a:r>
          </a:p>
          <a:p>
            <a:pPr marL="0" indent="0" algn="just">
              <a:buNone/>
            </a:pPr>
            <a:r>
              <a:rPr lang="en-US" sz="2000" dirty="0" smtClean="0">
                <a:cs typeface="B Nazanin" pitchFamily="2" charset="-78"/>
              </a:rPr>
              <a:t>Open “outfile.bin” for random as #f </a:t>
            </a:r>
            <a:r>
              <a:rPr lang="en-US" sz="2000" dirty="0" err="1" smtClean="0">
                <a:cs typeface="B Nazanin" pitchFamily="2" charset="-78"/>
              </a:rPr>
              <a:t>len</a:t>
            </a:r>
            <a:r>
              <a:rPr lang="en-US" sz="2000" dirty="0" smtClean="0">
                <a:cs typeface="B Nazanin" pitchFamily="2" charset="-78"/>
              </a:rPr>
              <a:t>=</a:t>
            </a:r>
            <a:r>
              <a:rPr lang="en-US" sz="2000" dirty="0" err="1" smtClean="0">
                <a:cs typeface="B Nazanin" pitchFamily="2" charset="-78"/>
              </a:rPr>
              <a:t>len</a:t>
            </a:r>
            <a:r>
              <a:rPr lang="en-US" sz="2000" dirty="0" smtClean="0">
                <a:cs typeface="B Nazanin" pitchFamily="2" charset="-78"/>
              </a:rPr>
              <a:t>(</a:t>
            </a:r>
            <a:r>
              <a:rPr lang="en-US" sz="2000" dirty="0" err="1" smtClean="0">
                <a:cs typeface="B Nazanin" pitchFamily="2" charset="-78"/>
              </a:rPr>
              <a:t>myType</a:t>
            </a:r>
            <a:r>
              <a:rPr lang="en-US" sz="2000" dirty="0" smtClean="0">
                <a:cs typeface="B Nazanin" pitchFamily="2" charset="-78"/>
              </a:rPr>
              <a:t>)</a:t>
            </a:r>
          </a:p>
          <a:p>
            <a:pPr marL="0" indent="0" algn="just">
              <a:buNone/>
            </a:pPr>
            <a:r>
              <a:rPr lang="en-US" sz="2000" dirty="0" smtClean="0">
                <a:cs typeface="B Nazanin" pitchFamily="2" charset="-78"/>
              </a:rPr>
              <a:t>Do while not(</a:t>
            </a:r>
            <a:r>
              <a:rPr lang="en-US" sz="2000" dirty="0" err="1" smtClean="0">
                <a:cs typeface="B Nazanin" pitchFamily="2" charset="-78"/>
              </a:rPr>
              <a:t>Eof</a:t>
            </a:r>
            <a:r>
              <a:rPr lang="en-US" sz="2000" dirty="0" smtClean="0">
                <a:cs typeface="B Nazanin" pitchFamily="2" charset="-78"/>
              </a:rPr>
              <a:t>(f1))</a:t>
            </a:r>
          </a:p>
          <a:p>
            <a:pPr marL="400050" lvl="1" indent="0" algn="just">
              <a:buNone/>
            </a:pPr>
            <a:r>
              <a:rPr lang="en-US" sz="1800" dirty="0" smtClean="0">
                <a:cs typeface="B Nazanin" pitchFamily="2" charset="-78"/>
              </a:rPr>
              <a:t>Get #f1,,r</a:t>
            </a:r>
          </a:p>
          <a:p>
            <a:pPr marL="400050" lvl="1" indent="0" algn="just">
              <a:buNone/>
            </a:pPr>
            <a:r>
              <a:rPr lang="en-US" sz="1800" dirty="0" smtClean="0">
                <a:cs typeface="B Nazanin" pitchFamily="2" charset="-78"/>
              </a:rPr>
              <a:t>Put #f2,,r</a:t>
            </a:r>
          </a:p>
          <a:p>
            <a:pPr marL="0" indent="0" algn="just">
              <a:buNone/>
            </a:pPr>
            <a:r>
              <a:rPr lang="en-US" sz="2000" dirty="0" smtClean="0">
                <a:cs typeface="B Nazanin" pitchFamily="2" charset="-78"/>
              </a:rPr>
              <a:t>Loop</a:t>
            </a:r>
          </a:p>
          <a:p>
            <a:pPr marL="0" indent="0" algn="just">
              <a:buNone/>
            </a:pPr>
            <a:r>
              <a:rPr lang="en-US" sz="2000" dirty="0" smtClean="0">
                <a:cs typeface="B Nazanin" pitchFamily="2" charset="-78"/>
              </a:rPr>
              <a:t>Close #f1,#f2</a:t>
            </a:r>
          </a:p>
          <a:p>
            <a:pPr marL="0" indent="0" algn="just">
              <a:buNone/>
            </a:pPr>
            <a:endParaRPr lang="fa-IR" sz="2000" dirty="0" smtClean="0">
              <a:cs typeface="B Nazanin" pitchFamily="2" charset="-78"/>
            </a:endParaRPr>
          </a:p>
        </p:txBody>
      </p:sp>
      <p:sp>
        <p:nvSpPr>
          <p:cNvPr id="4" name="Espace réservé du contenu 2"/>
          <p:cNvSpPr txBox="1">
            <a:spLocks/>
          </p:cNvSpPr>
          <p:nvPr/>
        </p:nvSpPr>
        <p:spPr bwMode="auto">
          <a:xfrm>
            <a:off x="0" y="142852"/>
            <a:ext cx="1857356" cy="650085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1" eaLnBrk="1" fontAlgn="base" latinLnBrk="0" hangingPunct="1">
              <a:spcBef>
                <a:spcPts val="300"/>
              </a:spcBef>
              <a:spcAft>
                <a:spcPct val="0"/>
              </a:spcAft>
              <a:buClrTx/>
              <a:buSzTx/>
              <a:buFont typeface="Arial" charset="0"/>
              <a:buNone/>
              <a:tabLst/>
              <a:defRPr/>
            </a:pPr>
            <a:r>
              <a:rPr lang="fa-IR" sz="1400"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cs typeface="B Nazanin" pitchFamily="2" charset="-78"/>
              </a:rPr>
              <a:t>مطالب مطرحی</a:t>
            </a:r>
          </a:p>
          <a:p>
            <a:pPr marL="0" marR="0" lvl="0" indent="0" algn="just" defTabSz="914400" rtl="1" eaLnBrk="1" fontAlgn="base" latinLnBrk="0" hangingPunct="1">
              <a:spcBef>
                <a:spcPts val="300"/>
              </a:spcBef>
              <a:spcAft>
                <a:spcPct val="0"/>
              </a:spcAft>
              <a:buClrTx/>
              <a:buSzTx/>
              <a:buFont typeface="Arial" charset="0"/>
              <a:buNone/>
              <a:tabLst/>
              <a:defRPr/>
            </a:pPr>
            <a:r>
              <a:rPr kumimoji="0" lang="fa-IR" sz="1400" i="0" u="none" strike="noStrike" kern="1200" normalizeH="0" baseline="0" noProof="0" dirty="0" smtClean="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mn-lt"/>
                <a:ea typeface="+mn-ea"/>
                <a:cs typeface="B Nazanin" pitchFamily="2" charset="-78"/>
              </a:rPr>
              <a:t>ویژوال بیسیک چیست؟</a:t>
            </a:r>
          </a:p>
          <a:p>
            <a:pPr lvl="0" algn="just" rtl="1">
              <a:spcBef>
                <a:spcPts val="300"/>
              </a:spcBef>
            </a:pPr>
            <a:r>
              <a:rPr lang="fa-IR"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دستورات کار با سیستم فایل</a:t>
            </a:r>
          </a:p>
          <a:p>
            <a:pPr lvl="0" algn="just" rtl="1">
              <a:spcBef>
                <a:spcPts val="300"/>
              </a:spcBef>
            </a:pPr>
            <a:r>
              <a:rPr lang="fa-IR"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دستورات کار با داده فایل</a:t>
            </a:r>
            <a:endParaRPr lang="en-US"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endParaRPr>
          </a:p>
          <a:p>
            <a:pPr lvl="0" algn="just" rtl="1">
              <a:spcBef>
                <a:spcPts val="300"/>
              </a:spcBef>
            </a:pPr>
            <a:r>
              <a:rPr lang="fa-IR" sz="1400" dirty="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 </a:t>
            </a:r>
            <a:r>
              <a:rPr lang="fa-IR"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 قالب </a:t>
            </a:r>
            <a:r>
              <a:rPr lang="en-US"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urier New" pitchFamily="49" charset="0"/>
                <a:cs typeface="Courier New" pitchFamily="49" charset="0"/>
              </a:rPr>
              <a:t>Open</a:t>
            </a:r>
            <a:endParaRPr lang="fa-IR"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urier New" pitchFamily="49" charset="0"/>
              <a:cs typeface="Courier New" pitchFamily="49" charset="0"/>
            </a:endParaRPr>
          </a:p>
          <a:p>
            <a:pPr lvl="0" algn="just" rtl="1">
              <a:spcBef>
                <a:spcPts val="300"/>
              </a:spcBef>
            </a:pPr>
            <a:r>
              <a:rPr lang="fa-IR" sz="1400" dirty="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 </a:t>
            </a:r>
            <a:r>
              <a:rPr lang="fa-IR"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 دستورات کمکی</a:t>
            </a:r>
          </a:p>
          <a:p>
            <a:pPr lvl="0" algn="just" rtl="1">
              <a:spcBef>
                <a:spcPts val="300"/>
              </a:spcBef>
            </a:pPr>
            <a:r>
              <a:rPr lang="fa-IR" sz="1400" dirty="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 </a:t>
            </a:r>
            <a:r>
              <a:rPr lang="fa-IR"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 نوع دسترسی</a:t>
            </a:r>
          </a:p>
          <a:p>
            <a:pPr lvl="0" algn="just" rtl="1">
              <a:spcBef>
                <a:spcPts val="300"/>
              </a:spcBef>
            </a:pPr>
            <a:r>
              <a:rPr lang="fa-IR" sz="1400" dirty="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 </a:t>
            </a:r>
            <a:r>
              <a:rPr lang="fa-IR"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 قفل دسترسی</a:t>
            </a:r>
          </a:p>
          <a:p>
            <a:pPr lvl="0" algn="just" rtl="1">
              <a:spcBef>
                <a:spcPts val="300"/>
              </a:spcBef>
            </a:pPr>
            <a:r>
              <a:rPr lang="fa-IR" sz="1400" dirty="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 </a:t>
            </a:r>
            <a:r>
              <a:rPr lang="fa-IR"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 شمارنده فایل</a:t>
            </a:r>
          </a:p>
          <a:p>
            <a:pPr lvl="0" algn="just" rtl="1">
              <a:spcBef>
                <a:spcPts val="300"/>
              </a:spcBef>
            </a:pPr>
            <a:r>
              <a:rPr lang="fa-IR"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  اندازه رکورد</a:t>
            </a:r>
          </a:p>
          <a:p>
            <a:pPr lvl="0" algn="just" rtl="1">
              <a:spcBef>
                <a:spcPts val="300"/>
              </a:spcBef>
            </a:pPr>
            <a:r>
              <a:rPr lang="fa-IR" sz="1400" dirty="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 </a:t>
            </a:r>
            <a:r>
              <a:rPr lang="fa-IR"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 خواندن و نوشتن فایل متنی</a:t>
            </a:r>
          </a:p>
          <a:p>
            <a:pPr lvl="0" algn="just" rtl="1">
              <a:spcBef>
                <a:spcPts val="300"/>
              </a:spcBef>
            </a:pPr>
            <a:r>
              <a:rPr lang="fa-IR"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  خواندن و نوشتن فایل </a:t>
            </a:r>
            <a:r>
              <a:rPr lang="fa-IR" sz="12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دودویی</a:t>
            </a:r>
          </a:p>
          <a:p>
            <a:pPr lvl="0" algn="just" rtl="1">
              <a:spcBef>
                <a:spcPts val="300"/>
              </a:spcBef>
            </a:pPr>
            <a:r>
              <a:rPr lang="fa-IR" sz="1400" dirty="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 </a:t>
            </a:r>
            <a:r>
              <a:rPr lang="fa-IR"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 مثال فایل متنی</a:t>
            </a:r>
          </a:p>
          <a:p>
            <a:pPr lvl="0" algn="just" rtl="1">
              <a:spcBef>
                <a:spcPts val="300"/>
              </a:spcBef>
            </a:pPr>
            <a:r>
              <a:rPr lang="fa-IR" sz="1400" u="sng"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  مثال فایل دودویی</a:t>
            </a:r>
          </a:p>
          <a:p>
            <a:pPr lvl="0" algn="just" rtl="1">
              <a:spcBef>
                <a:spcPts val="300"/>
              </a:spcBef>
            </a:pPr>
            <a:r>
              <a:rPr lang="fa-IR"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مدیریت خطا در کار با فایل</a:t>
            </a:r>
          </a:p>
          <a:p>
            <a:pPr lvl="0" algn="just" rtl="1">
              <a:spcBef>
                <a:spcPts val="300"/>
              </a:spcBef>
            </a:pPr>
            <a:r>
              <a:rPr lang="fa-IR"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معرفی </a:t>
            </a:r>
            <a:r>
              <a:rPr lang="en-US" sz="12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urier New" pitchFamily="49" charset="0"/>
                <a:cs typeface="Courier New" pitchFamily="49" charset="0"/>
              </a:rPr>
              <a:t>.NET Framework</a:t>
            </a:r>
          </a:p>
          <a:p>
            <a:pPr lvl="0" algn="just" rtl="1">
              <a:spcBef>
                <a:spcPts val="300"/>
              </a:spcBef>
            </a:pPr>
            <a:r>
              <a:rPr lang="fa-IR" sz="12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urier New" pitchFamily="49" charset="0"/>
                <a:cs typeface="B Nazanin" pitchFamily="2" charset="-78"/>
              </a:rPr>
              <a:t>جمع بندی</a:t>
            </a:r>
            <a:endParaRPr lang="fa-IR"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urier New" pitchFamily="49" charset="0"/>
              <a:cs typeface="B Nazanin" pitchFamily="2" charset="-78"/>
            </a:endParaRPr>
          </a:p>
          <a:p>
            <a:pPr algn="just" rtl="1">
              <a:spcBef>
                <a:spcPts val="300"/>
              </a:spcBef>
            </a:pPr>
            <a:r>
              <a:rPr lang="fa-IR" sz="1400" dirty="0" smtClean="0">
                <a:cs typeface="B Nazanin" pitchFamily="2" charset="-78"/>
              </a:rPr>
              <a:t>  </a:t>
            </a:r>
            <a:endParaRPr lang="en-US" sz="1400" dirty="0">
              <a:cs typeface="B Nazanin" pitchFamily="2" charset="-78"/>
            </a:endParaRPr>
          </a:p>
          <a:p>
            <a:pPr marL="0" marR="0" lvl="0" indent="0" algn="just" defTabSz="914400" rtl="1" eaLnBrk="1" fontAlgn="base" latinLnBrk="0" hangingPunct="1">
              <a:spcBef>
                <a:spcPts val="300"/>
              </a:spcBef>
              <a:spcAft>
                <a:spcPct val="0"/>
              </a:spcAft>
              <a:buClrTx/>
              <a:buSzTx/>
              <a:buFont typeface="Arial" charset="0"/>
              <a:buNone/>
              <a:tabLst/>
              <a:defRPr/>
            </a:pPr>
            <a:endParaRPr kumimoji="0" lang="en-US" sz="1400" b="0" i="0" u="none" strike="noStrike" kern="1200" cap="none" spc="0" normalizeH="0" baseline="0" noProof="0" dirty="0" smtClean="0">
              <a:ln>
                <a:noFill/>
              </a:ln>
              <a:solidFill>
                <a:schemeClr val="tx1"/>
              </a:solidFill>
              <a:effectLst/>
              <a:uLnTx/>
              <a:uFillTx/>
              <a:latin typeface="+mn-lt"/>
              <a:ea typeface="+mn-ea"/>
              <a:cs typeface="B Nazanin" pitchFamily="2" charset="-78"/>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8" name="Titre 1"/>
          <p:cNvSpPr>
            <a:spLocks noGrp="1"/>
          </p:cNvSpPr>
          <p:nvPr>
            <p:ph type="title"/>
          </p:nvPr>
        </p:nvSpPr>
        <p:spPr>
          <a:xfrm>
            <a:off x="457200" y="274638"/>
            <a:ext cx="8229600" cy="1143000"/>
          </a:xfrm>
        </p:spPr>
        <p:txBody>
          <a:bodyPr/>
          <a:lstStyle/>
          <a:p>
            <a:pPr algn="r" rtl="1"/>
            <a:r>
              <a:rPr lang="fa-IR"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cs typeface="B Nazanin" pitchFamily="2" charset="-78"/>
              </a:rPr>
              <a:t>مدیریت خطا در کار با فایل</a:t>
            </a:r>
            <a:endParaRPr lang="fa-IR"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cs typeface="B Nazanin" pitchFamily="2" charset="-78"/>
            </a:endParaRPr>
          </a:p>
        </p:txBody>
      </p:sp>
      <p:sp>
        <p:nvSpPr>
          <p:cNvPr id="9" name="Espace réservé du contenu 2"/>
          <p:cNvSpPr>
            <a:spLocks noGrp="1"/>
          </p:cNvSpPr>
          <p:nvPr>
            <p:ph idx="1"/>
          </p:nvPr>
        </p:nvSpPr>
        <p:spPr>
          <a:xfrm>
            <a:off x="2071670" y="1357298"/>
            <a:ext cx="6615130" cy="5143515"/>
          </a:xfrm>
        </p:spPr>
        <p:txBody>
          <a:bodyPr/>
          <a:lstStyle/>
          <a:p>
            <a:pPr marL="0" indent="0" algn="just" rtl="1">
              <a:buNone/>
            </a:pPr>
            <a:r>
              <a:rPr lang="fa-IR" sz="2400" dirty="0" smtClean="0">
                <a:cs typeface="B Nazanin" pitchFamily="2" charset="-78"/>
              </a:rPr>
              <a:t>از آنجایی که همیشه کار با فایل یکی از قسمتهای مولد خطا در برنامه هاست، و عدم مدیریت خطاها باعث کارایی کم برنامه خواهد شد، بحث مدیریت خطا در مبحث کار با فایل اهمیت بسزایی ایفا می کند.</a:t>
            </a:r>
          </a:p>
          <a:p>
            <a:pPr marL="0" indent="0" algn="just" rtl="1">
              <a:buNone/>
            </a:pPr>
            <a:r>
              <a:rPr lang="fa-IR" sz="2400" dirty="0" smtClean="0">
                <a:cs typeface="B Nazanin" pitchFamily="2" charset="-78"/>
              </a:rPr>
              <a:t>وی بی مکانیزم مدیریت خطای بسیار ساده و کارآمدی دارد که برنامه نویسانی که به آن عادت کرده اند به سختی می توانند ساختارهایی مانند بلوک </a:t>
            </a:r>
            <a:r>
              <a:rPr lang="en-US" sz="2400" dirty="0" smtClean="0">
                <a:cs typeface="B Nazanin" pitchFamily="2" charset="-78"/>
              </a:rPr>
              <a:t>Try..Catch</a:t>
            </a:r>
            <a:r>
              <a:rPr lang="fa-IR" sz="2400" dirty="0" smtClean="0">
                <a:cs typeface="B Nazanin" pitchFamily="2" charset="-78"/>
              </a:rPr>
              <a:t> در زبان های دیگر را بپذیرند. برنامه زیر را در نظر بگیرید که در صورت عدم وجود فایل با خطای 53 (فایل موجود نیست) متوقف خواهد شد:</a:t>
            </a:r>
          </a:p>
          <a:p>
            <a:pPr marL="0" indent="0" algn="just">
              <a:buNone/>
            </a:pPr>
            <a:r>
              <a:rPr lang="en-US" sz="2400" dirty="0" smtClean="0">
                <a:cs typeface="B Nazanin" pitchFamily="2" charset="-78"/>
              </a:rPr>
              <a:t>Open “myfile.txt” for input as #1</a:t>
            </a:r>
          </a:p>
          <a:p>
            <a:pPr marL="0" indent="0" algn="just" rtl="1">
              <a:buNone/>
            </a:pPr>
            <a:r>
              <a:rPr lang="fa-IR" sz="2400" dirty="0" smtClean="0">
                <a:cs typeface="B Nazanin" pitchFamily="2" charset="-78"/>
              </a:rPr>
              <a:t>در صفحه بعدی همین برنامه را با مدیریت خطا مجددا نوشته ایم.</a:t>
            </a:r>
          </a:p>
        </p:txBody>
      </p:sp>
      <p:sp>
        <p:nvSpPr>
          <p:cNvPr id="4" name="Espace réservé du contenu 2"/>
          <p:cNvSpPr txBox="1">
            <a:spLocks/>
          </p:cNvSpPr>
          <p:nvPr/>
        </p:nvSpPr>
        <p:spPr bwMode="auto">
          <a:xfrm>
            <a:off x="0" y="142852"/>
            <a:ext cx="1857356" cy="650085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1" eaLnBrk="1" fontAlgn="base" latinLnBrk="0" hangingPunct="1">
              <a:spcBef>
                <a:spcPts val="300"/>
              </a:spcBef>
              <a:spcAft>
                <a:spcPct val="0"/>
              </a:spcAft>
              <a:buClrTx/>
              <a:buSzTx/>
              <a:buFont typeface="Arial" charset="0"/>
              <a:buNone/>
              <a:tabLst/>
              <a:defRPr/>
            </a:pPr>
            <a:r>
              <a:rPr lang="fa-IR" sz="1400"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cs typeface="B Nazanin" pitchFamily="2" charset="-78"/>
              </a:rPr>
              <a:t>مطالب مطرحی</a:t>
            </a:r>
          </a:p>
          <a:p>
            <a:pPr marL="0" marR="0" lvl="0" indent="0" algn="just" defTabSz="914400" rtl="1" eaLnBrk="1" fontAlgn="base" latinLnBrk="0" hangingPunct="1">
              <a:spcBef>
                <a:spcPts val="300"/>
              </a:spcBef>
              <a:spcAft>
                <a:spcPct val="0"/>
              </a:spcAft>
              <a:buClrTx/>
              <a:buSzTx/>
              <a:buFont typeface="Arial" charset="0"/>
              <a:buNone/>
              <a:tabLst/>
              <a:defRPr/>
            </a:pPr>
            <a:r>
              <a:rPr kumimoji="0" lang="fa-IR" sz="1400" i="0" u="none" strike="noStrike" kern="1200" normalizeH="0" baseline="0" noProof="0" dirty="0" smtClean="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mn-lt"/>
                <a:ea typeface="+mn-ea"/>
                <a:cs typeface="B Nazanin" pitchFamily="2" charset="-78"/>
              </a:rPr>
              <a:t>ویژوال بیسیک چیست؟</a:t>
            </a:r>
          </a:p>
          <a:p>
            <a:pPr lvl="0" algn="just" rtl="1">
              <a:spcBef>
                <a:spcPts val="300"/>
              </a:spcBef>
            </a:pPr>
            <a:r>
              <a:rPr lang="fa-IR"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دستورات کار با سیستم فایل</a:t>
            </a:r>
          </a:p>
          <a:p>
            <a:pPr lvl="0" algn="just" rtl="1">
              <a:spcBef>
                <a:spcPts val="300"/>
              </a:spcBef>
            </a:pPr>
            <a:r>
              <a:rPr lang="fa-IR"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دستورات کار با داده فایل</a:t>
            </a:r>
            <a:endParaRPr lang="en-US"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endParaRPr>
          </a:p>
          <a:p>
            <a:pPr lvl="0" algn="just" rtl="1">
              <a:spcBef>
                <a:spcPts val="300"/>
              </a:spcBef>
            </a:pPr>
            <a:r>
              <a:rPr lang="fa-IR" sz="1400" u="sng"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مدیریت خطا در کار با فایل</a:t>
            </a:r>
          </a:p>
          <a:p>
            <a:pPr lvl="0" algn="just" rtl="1">
              <a:spcBef>
                <a:spcPts val="300"/>
              </a:spcBef>
            </a:pPr>
            <a:r>
              <a:rPr lang="fa-IR" sz="16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  </a:t>
            </a:r>
            <a:r>
              <a:rPr lang="fa-IR"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مثال مدیریت خطا</a:t>
            </a:r>
          </a:p>
          <a:p>
            <a:pPr lvl="0" algn="just" rtl="1">
              <a:spcBef>
                <a:spcPts val="300"/>
              </a:spcBef>
            </a:pPr>
            <a:r>
              <a:rPr lang="fa-IR"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  روشهای مدیریت خطا</a:t>
            </a:r>
          </a:p>
          <a:p>
            <a:pPr lvl="0" algn="just" rtl="1">
              <a:spcBef>
                <a:spcPts val="300"/>
              </a:spcBef>
            </a:pPr>
            <a:r>
              <a:rPr lang="fa-IR" sz="1400" dirty="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 </a:t>
            </a:r>
            <a:r>
              <a:rPr lang="fa-IR"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 کدهای خطای کار با فایل</a:t>
            </a:r>
          </a:p>
          <a:p>
            <a:pPr lvl="0" algn="just" rtl="1">
              <a:spcBef>
                <a:spcPts val="300"/>
              </a:spcBef>
            </a:pPr>
            <a:r>
              <a:rPr lang="fa-IR"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معرفی </a:t>
            </a:r>
            <a:r>
              <a:rPr lang="en-US" sz="12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urier New" pitchFamily="49" charset="0"/>
                <a:cs typeface="Courier New" pitchFamily="49" charset="0"/>
              </a:rPr>
              <a:t>.NET Framework</a:t>
            </a:r>
          </a:p>
          <a:p>
            <a:pPr lvl="0" algn="just" rtl="1">
              <a:spcBef>
                <a:spcPts val="300"/>
              </a:spcBef>
            </a:pPr>
            <a:r>
              <a:rPr lang="fa-IR" sz="12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urier New" pitchFamily="49" charset="0"/>
                <a:cs typeface="B Nazanin" pitchFamily="2" charset="-78"/>
              </a:rPr>
              <a:t>جمع بندی</a:t>
            </a:r>
            <a:endParaRPr lang="fa-IR"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urier New" pitchFamily="49" charset="0"/>
              <a:cs typeface="B Nazanin" pitchFamily="2" charset="-78"/>
            </a:endParaRPr>
          </a:p>
          <a:p>
            <a:pPr algn="just" rtl="1">
              <a:spcBef>
                <a:spcPts val="300"/>
              </a:spcBef>
            </a:pPr>
            <a:r>
              <a:rPr lang="fa-IR" sz="1400" dirty="0" smtClean="0">
                <a:cs typeface="B Nazanin" pitchFamily="2" charset="-78"/>
              </a:rPr>
              <a:t>  </a:t>
            </a:r>
            <a:endParaRPr lang="en-US" sz="1400" dirty="0">
              <a:cs typeface="B Nazanin" pitchFamily="2" charset="-78"/>
            </a:endParaRPr>
          </a:p>
          <a:p>
            <a:pPr marL="0" marR="0" lvl="0" indent="0" algn="just" defTabSz="914400" rtl="1" eaLnBrk="1" fontAlgn="base" latinLnBrk="0" hangingPunct="1">
              <a:spcBef>
                <a:spcPts val="300"/>
              </a:spcBef>
              <a:spcAft>
                <a:spcPct val="0"/>
              </a:spcAft>
              <a:buClrTx/>
              <a:buSzTx/>
              <a:buFont typeface="Arial" charset="0"/>
              <a:buNone/>
              <a:tabLst/>
              <a:defRPr/>
            </a:pPr>
            <a:endParaRPr kumimoji="0" lang="en-US" sz="1400" b="0" i="0" u="none" strike="noStrike" kern="1200" cap="none" spc="0" normalizeH="0" baseline="0" noProof="0" dirty="0" smtClean="0">
              <a:ln>
                <a:noFill/>
              </a:ln>
              <a:solidFill>
                <a:schemeClr val="tx1"/>
              </a:solidFill>
              <a:effectLst/>
              <a:uLnTx/>
              <a:uFillTx/>
              <a:latin typeface="+mn-lt"/>
              <a:ea typeface="+mn-ea"/>
              <a:cs typeface="B Nazanin" pitchFamily="2" charset="-78"/>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8" name="Titre 1"/>
          <p:cNvSpPr>
            <a:spLocks noGrp="1"/>
          </p:cNvSpPr>
          <p:nvPr>
            <p:ph type="title"/>
          </p:nvPr>
        </p:nvSpPr>
        <p:spPr>
          <a:xfrm>
            <a:off x="457200" y="274638"/>
            <a:ext cx="8229600" cy="1143000"/>
          </a:xfrm>
        </p:spPr>
        <p:txBody>
          <a:bodyPr/>
          <a:lstStyle/>
          <a:p>
            <a:pPr algn="r" rtl="1"/>
            <a:r>
              <a:rPr lang="fa-IR"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cs typeface="B Nazanin" pitchFamily="2" charset="-78"/>
              </a:rPr>
              <a:t>مدیریت خطا در کار با فایل </a:t>
            </a:r>
            <a:r>
              <a:rPr lang="fa-IR" sz="32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cs typeface="B Nazanin" pitchFamily="2" charset="-78"/>
              </a:rPr>
              <a:t>(ادامه)</a:t>
            </a:r>
            <a:endParaRPr lang="fa-IR"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cs typeface="B Nazanin" pitchFamily="2" charset="-78"/>
            </a:endParaRPr>
          </a:p>
        </p:txBody>
      </p:sp>
      <p:sp>
        <p:nvSpPr>
          <p:cNvPr id="9" name="Espace réservé du contenu 2"/>
          <p:cNvSpPr>
            <a:spLocks noGrp="1"/>
          </p:cNvSpPr>
          <p:nvPr>
            <p:ph idx="1"/>
          </p:nvPr>
        </p:nvSpPr>
        <p:spPr>
          <a:xfrm>
            <a:off x="2071670" y="1357298"/>
            <a:ext cx="6615130" cy="5143515"/>
          </a:xfrm>
        </p:spPr>
        <p:txBody>
          <a:bodyPr/>
          <a:lstStyle/>
          <a:p>
            <a:pPr marL="0" indent="0" algn="just">
              <a:buNone/>
            </a:pPr>
            <a:r>
              <a:rPr lang="en-US" sz="2400" dirty="0" smtClean="0">
                <a:cs typeface="B Nazanin" pitchFamily="2" charset="-78"/>
              </a:rPr>
              <a:t>Public Sub </a:t>
            </a:r>
            <a:r>
              <a:rPr lang="en-US" sz="2400" dirty="0" err="1" smtClean="0">
                <a:cs typeface="B Nazanin" pitchFamily="2" charset="-78"/>
              </a:rPr>
              <a:t>FileOperation</a:t>
            </a:r>
            <a:r>
              <a:rPr lang="en-US" sz="2400" dirty="0" smtClean="0">
                <a:cs typeface="B Nazanin" pitchFamily="2" charset="-78"/>
              </a:rPr>
              <a:t>()</a:t>
            </a:r>
          </a:p>
          <a:p>
            <a:pPr marL="0" indent="0" algn="just">
              <a:buNone/>
            </a:pPr>
            <a:r>
              <a:rPr lang="en-US" sz="2400" dirty="0" smtClean="0">
                <a:cs typeface="B Nazanin" pitchFamily="2" charset="-78"/>
              </a:rPr>
              <a:t>	On Error </a:t>
            </a:r>
            <a:r>
              <a:rPr lang="en-US" sz="2400" dirty="0" err="1" smtClean="0">
                <a:cs typeface="B Nazanin" pitchFamily="2" charset="-78"/>
              </a:rPr>
              <a:t>Goto</a:t>
            </a:r>
            <a:r>
              <a:rPr lang="en-US" sz="2400" dirty="0" smtClean="0">
                <a:cs typeface="B Nazanin" pitchFamily="2" charset="-78"/>
              </a:rPr>
              <a:t> </a:t>
            </a:r>
            <a:r>
              <a:rPr lang="en-US" sz="2400" dirty="0" err="1" smtClean="0">
                <a:cs typeface="B Nazanin" pitchFamily="2" charset="-78"/>
              </a:rPr>
              <a:t>Er</a:t>
            </a:r>
            <a:endParaRPr lang="en-US" sz="2400" dirty="0" smtClean="0">
              <a:cs typeface="B Nazanin" pitchFamily="2" charset="-78"/>
            </a:endParaRPr>
          </a:p>
          <a:p>
            <a:pPr marL="0" indent="0" algn="just">
              <a:buNone/>
            </a:pPr>
            <a:r>
              <a:rPr lang="en-US" sz="2400" dirty="0" smtClean="0">
                <a:cs typeface="B Nazanin" pitchFamily="2" charset="-78"/>
              </a:rPr>
              <a:t>	Open “myfile.txt” for input as #1</a:t>
            </a:r>
          </a:p>
          <a:p>
            <a:pPr marL="0" indent="0" algn="just">
              <a:buNone/>
            </a:pPr>
            <a:r>
              <a:rPr lang="en-US" sz="2400" dirty="0" smtClean="0">
                <a:cs typeface="B Nazanin" pitchFamily="2" charset="-78"/>
              </a:rPr>
              <a:t>	‘’Do something to the file</a:t>
            </a:r>
          </a:p>
          <a:p>
            <a:pPr marL="0" indent="0" algn="just">
              <a:buNone/>
            </a:pPr>
            <a:r>
              <a:rPr lang="en-US" sz="2400" dirty="0" smtClean="0">
                <a:cs typeface="B Nazanin" pitchFamily="2" charset="-78"/>
              </a:rPr>
              <a:t>	Close #1</a:t>
            </a:r>
          </a:p>
          <a:p>
            <a:pPr marL="0" indent="0" algn="just">
              <a:buNone/>
            </a:pPr>
            <a:r>
              <a:rPr lang="en-US" sz="2400" dirty="0" smtClean="0">
                <a:cs typeface="B Nazanin" pitchFamily="2" charset="-78"/>
              </a:rPr>
              <a:t>	Exit Sub</a:t>
            </a:r>
          </a:p>
          <a:p>
            <a:pPr marL="0" indent="0" algn="just">
              <a:buNone/>
            </a:pPr>
            <a:r>
              <a:rPr lang="en-US" sz="2400" dirty="0" smtClean="0">
                <a:cs typeface="B Nazanin" pitchFamily="2" charset="-78"/>
              </a:rPr>
              <a:t>	</a:t>
            </a:r>
            <a:endParaRPr lang="en-US" sz="2400" dirty="0" smtClean="0">
              <a:cs typeface="B Nazanin" pitchFamily="2" charset="-78"/>
            </a:endParaRPr>
          </a:p>
          <a:p>
            <a:pPr marL="0" indent="0" algn="just">
              <a:buNone/>
            </a:pPr>
            <a:r>
              <a:rPr lang="en-US" sz="2400" dirty="0" smtClean="0">
                <a:cs typeface="B Nazanin" pitchFamily="2" charset="-78"/>
              </a:rPr>
              <a:t>	</a:t>
            </a:r>
            <a:r>
              <a:rPr lang="en-US" sz="2400" dirty="0" err="1" smtClean="0">
                <a:cs typeface="B Nazanin" pitchFamily="2" charset="-78"/>
              </a:rPr>
              <a:t>Er</a:t>
            </a:r>
            <a:r>
              <a:rPr lang="en-US" sz="2400" dirty="0" smtClean="0">
                <a:cs typeface="B Nazanin" pitchFamily="2" charset="-78"/>
              </a:rPr>
              <a:t>:</a:t>
            </a:r>
          </a:p>
          <a:p>
            <a:pPr marL="0" indent="0" algn="just">
              <a:buNone/>
            </a:pPr>
            <a:r>
              <a:rPr lang="en-US" sz="2400" dirty="0" smtClean="0">
                <a:cs typeface="B Nazanin" pitchFamily="2" charset="-78"/>
              </a:rPr>
              <a:t>	</a:t>
            </a:r>
            <a:r>
              <a:rPr lang="en-US" sz="2400" dirty="0" smtClean="0">
                <a:cs typeface="B Nazanin" pitchFamily="2" charset="-78"/>
              </a:rPr>
              <a:t>	Close #1</a:t>
            </a:r>
          </a:p>
          <a:p>
            <a:pPr marL="0" indent="0" algn="just">
              <a:buNone/>
            </a:pPr>
            <a:r>
              <a:rPr lang="en-US" sz="2400" dirty="0" smtClean="0">
                <a:cs typeface="B Nazanin" pitchFamily="2" charset="-78"/>
              </a:rPr>
              <a:t>	</a:t>
            </a:r>
            <a:r>
              <a:rPr lang="en-US" sz="2400" dirty="0" smtClean="0">
                <a:cs typeface="B Nazanin" pitchFamily="2" charset="-78"/>
              </a:rPr>
              <a:t>	</a:t>
            </a:r>
            <a:r>
              <a:rPr lang="en-US" sz="2400" dirty="0" err="1" smtClean="0">
                <a:cs typeface="B Nazanin" pitchFamily="2" charset="-78"/>
              </a:rPr>
              <a:t>MsgBox</a:t>
            </a:r>
            <a:r>
              <a:rPr lang="en-US" sz="2400" dirty="0" smtClean="0">
                <a:cs typeface="B Nazanin" pitchFamily="2" charset="-78"/>
              </a:rPr>
              <a:t> “Error </a:t>
            </a:r>
            <a:r>
              <a:rPr lang="en-US" sz="2400" dirty="0" err="1" smtClean="0">
                <a:cs typeface="B Nazanin" pitchFamily="2" charset="-78"/>
              </a:rPr>
              <a:t>openning</a:t>
            </a:r>
            <a:r>
              <a:rPr lang="en-US" sz="2400" dirty="0" smtClean="0">
                <a:cs typeface="B Nazanin" pitchFamily="2" charset="-78"/>
              </a:rPr>
              <a:t> file”</a:t>
            </a:r>
          </a:p>
          <a:p>
            <a:pPr marL="0" indent="0" algn="just">
              <a:buNone/>
            </a:pPr>
            <a:r>
              <a:rPr lang="en-US" sz="2400" dirty="0" smtClean="0">
                <a:cs typeface="B Nazanin" pitchFamily="2" charset="-78"/>
              </a:rPr>
              <a:t>	</a:t>
            </a:r>
            <a:r>
              <a:rPr lang="en-US" sz="2400" dirty="0" smtClean="0">
                <a:cs typeface="B Nazanin" pitchFamily="2" charset="-78"/>
              </a:rPr>
              <a:t>	Exit Sub</a:t>
            </a:r>
          </a:p>
          <a:p>
            <a:pPr marL="0" indent="0" algn="just">
              <a:buNone/>
            </a:pPr>
            <a:r>
              <a:rPr lang="en-US" sz="2400" dirty="0" smtClean="0">
                <a:cs typeface="B Nazanin" pitchFamily="2" charset="-78"/>
              </a:rPr>
              <a:t>End Sub</a:t>
            </a:r>
          </a:p>
          <a:p>
            <a:pPr marL="0" indent="0" algn="just">
              <a:buNone/>
            </a:pPr>
            <a:endParaRPr lang="en-US" sz="2400" dirty="0" smtClean="0">
              <a:cs typeface="B Nazanin" pitchFamily="2" charset="-78"/>
            </a:endParaRPr>
          </a:p>
        </p:txBody>
      </p:sp>
      <p:sp>
        <p:nvSpPr>
          <p:cNvPr id="5" name="Espace réservé du contenu 2"/>
          <p:cNvSpPr txBox="1">
            <a:spLocks/>
          </p:cNvSpPr>
          <p:nvPr/>
        </p:nvSpPr>
        <p:spPr bwMode="auto">
          <a:xfrm>
            <a:off x="0" y="142852"/>
            <a:ext cx="1857356" cy="650085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1" eaLnBrk="1" fontAlgn="base" latinLnBrk="0" hangingPunct="1">
              <a:spcBef>
                <a:spcPts val="300"/>
              </a:spcBef>
              <a:spcAft>
                <a:spcPct val="0"/>
              </a:spcAft>
              <a:buClrTx/>
              <a:buSzTx/>
              <a:buFont typeface="Arial" charset="0"/>
              <a:buNone/>
              <a:tabLst/>
              <a:defRPr/>
            </a:pPr>
            <a:r>
              <a:rPr lang="fa-IR" sz="1400"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cs typeface="B Nazanin" pitchFamily="2" charset="-78"/>
              </a:rPr>
              <a:t>مطالب مطرحی</a:t>
            </a:r>
          </a:p>
          <a:p>
            <a:pPr marL="0" marR="0" lvl="0" indent="0" algn="just" defTabSz="914400" rtl="1" eaLnBrk="1" fontAlgn="base" latinLnBrk="0" hangingPunct="1">
              <a:spcBef>
                <a:spcPts val="300"/>
              </a:spcBef>
              <a:spcAft>
                <a:spcPct val="0"/>
              </a:spcAft>
              <a:buClrTx/>
              <a:buSzTx/>
              <a:buFont typeface="Arial" charset="0"/>
              <a:buNone/>
              <a:tabLst/>
              <a:defRPr/>
            </a:pPr>
            <a:r>
              <a:rPr kumimoji="0" lang="fa-IR" sz="1400" i="0" u="none" strike="noStrike" kern="1200" normalizeH="0" baseline="0" noProof="0" dirty="0" smtClean="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mn-lt"/>
                <a:ea typeface="+mn-ea"/>
                <a:cs typeface="B Nazanin" pitchFamily="2" charset="-78"/>
              </a:rPr>
              <a:t>ویژوال بیسیک چیست؟</a:t>
            </a:r>
          </a:p>
          <a:p>
            <a:pPr lvl="0" algn="just" rtl="1">
              <a:spcBef>
                <a:spcPts val="300"/>
              </a:spcBef>
            </a:pPr>
            <a:r>
              <a:rPr lang="fa-IR"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دستورات کار با سیستم فایل</a:t>
            </a:r>
          </a:p>
          <a:p>
            <a:pPr lvl="0" algn="just" rtl="1">
              <a:spcBef>
                <a:spcPts val="300"/>
              </a:spcBef>
            </a:pPr>
            <a:r>
              <a:rPr lang="fa-IR"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دستورات کار با داده فایل</a:t>
            </a:r>
            <a:endParaRPr lang="en-US"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endParaRPr>
          </a:p>
          <a:p>
            <a:pPr lvl="0" algn="just" rtl="1">
              <a:spcBef>
                <a:spcPts val="300"/>
              </a:spcBef>
            </a:pPr>
            <a:r>
              <a:rPr lang="fa-IR"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مدیریت خطا در کار با فایل</a:t>
            </a:r>
          </a:p>
          <a:p>
            <a:pPr lvl="0" algn="just" rtl="1">
              <a:spcBef>
                <a:spcPts val="300"/>
              </a:spcBef>
            </a:pPr>
            <a:r>
              <a:rPr lang="fa-IR" sz="1600" u="sng"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  </a:t>
            </a:r>
            <a:r>
              <a:rPr lang="fa-IR" sz="1400" u="sng"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مثال مدیریت خطا</a:t>
            </a:r>
          </a:p>
          <a:p>
            <a:pPr lvl="0" algn="just" rtl="1">
              <a:spcBef>
                <a:spcPts val="300"/>
              </a:spcBef>
            </a:pPr>
            <a:r>
              <a:rPr lang="fa-IR"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  روشهای مدیریت خطا</a:t>
            </a:r>
          </a:p>
          <a:p>
            <a:pPr lvl="0" algn="just" rtl="1">
              <a:spcBef>
                <a:spcPts val="300"/>
              </a:spcBef>
            </a:pPr>
            <a:r>
              <a:rPr lang="fa-IR" sz="1400" dirty="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 </a:t>
            </a:r>
            <a:r>
              <a:rPr lang="fa-IR"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 کدهای خطای کار با فایل</a:t>
            </a:r>
          </a:p>
          <a:p>
            <a:pPr lvl="0" algn="just" rtl="1">
              <a:spcBef>
                <a:spcPts val="300"/>
              </a:spcBef>
            </a:pPr>
            <a:r>
              <a:rPr lang="fa-IR"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معرفی </a:t>
            </a:r>
            <a:r>
              <a:rPr lang="en-US" sz="12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urier New" pitchFamily="49" charset="0"/>
                <a:cs typeface="Courier New" pitchFamily="49" charset="0"/>
              </a:rPr>
              <a:t>.NET Framework</a:t>
            </a:r>
          </a:p>
          <a:p>
            <a:pPr lvl="0" algn="just" rtl="1">
              <a:spcBef>
                <a:spcPts val="300"/>
              </a:spcBef>
            </a:pPr>
            <a:r>
              <a:rPr lang="fa-IR" sz="12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urier New" pitchFamily="49" charset="0"/>
                <a:cs typeface="B Nazanin" pitchFamily="2" charset="-78"/>
              </a:rPr>
              <a:t>جمع بندی</a:t>
            </a:r>
            <a:endParaRPr lang="fa-IR"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urier New" pitchFamily="49" charset="0"/>
              <a:cs typeface="B Nazanin" pitchFamily="2" charset="-78"/>
            </a:endParaRPr>
          </a:p>
          <a:p>
            <a:pPr algn="just" rtl="1">
              <a:spcBef>
                <a:spcPts val="300"/>
              </a:spcBef>
            </a:pPr>
            <a:r>
              <a:rPr lang="fa-IR" sz="1400" dirty="0" smtClean="0">
                <a:cs typeface="B Nazanin" pitchFamily="2" charset="-78"/>
              </a:rPr>
              <a:t>  </a:t>
            </a:r>
            <a:endParaRPr lang="en-US" sz="1400" dirty="0">
              <a:cs typeface="B Nazanin" pitchFamily="2" charset="-78"/>
            </a:endParaRPr>
          </a:p>
          <a:p>
            <a:pPr marL="0" marR="0" lvl="0" indent="0" algn="just" defTabSz="914400" rtl="1" eaLnBrk="1" fontAlgn="base" latinLnBrk="0" hangingPunct="1">
              <a:spcBef>
                <a:spcPts val="300"/>
              </a:spcBef>
              <a:spcAft>
                <a:spcPct val="0"/>
              </a:spcAft>
              <a:buClrTx/>
              <a:buSzTx/>
              <a:buFont typeface="Arial" charset="0"/>
              <a:buNone/>
              <a:tabLst/>
              <a:defRPr/>
            </a:pPr>
            <a:endParaRPr kumimoji="0" lang="en-US" sz="1400" b="0" i="0" u="none" strike="noStrike" kern="1200" cap="none" spc="0" normalizeH="0" baseline="0" noProof="0" dirty="0" smtClean="0">
              <a:ln>
                <a:noFill/>
              </a:ln>
              <a:solidFill>
                <a:schemeClr val="tx1"/>
              </a:solidFill>
              <a:effectLst/>
              <a:uLnTx/>
              <a:uFillTx/>
              <a:latin typeface="+mn-lt"/>
              <a:ea typeface="+mn-ea"/>
              <a:cs typeface="B Nazanin" pitchFamily="2" charset="-78"/>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8" name="Titre 1"/>
          <p:cNvSpPr>
            <a:spLocks noGrp="1"/>
          </p:cNvSpPr>
          <p:nvPr>
            <p:ph type="title"/>
          </p:nvPr>
        </p:nvSpPr>
        <p:spPr>
          <a:xfrm>
            <a:off x="457200" y="274638"/>
            <a:ext cx="8229600" cy="1143000"/>
          </a:xfrm>
        </p:spPr>
        <p:txBody>
          <a:bodyPr/>
          <a:lstStyle/>
          <a:p>
            <a:pPr algn="r" rtl="1"/>
            <a:r>
              <a:rPr lang="fa-IR"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cs typeface="B Nazanin" pitchFamily="2" charset="-78"/>
              </a:rPr>
              <a:t>مدیریت خطا در کار با فایل </a:t>
            </a:r>
            <a:r>
              <a:rPr lang="fa-IR" sz="32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cs typeface="B Nazanin" pitchFamily="2" charset="-78"/>
              </a:rPr>
              <a:t>(ادامه)</a:t>
            </a:r>
            <a:endParaRPr lang="fa-IR"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cs typeface="B Nazanin" pitchFamily="2" charset="-78"/>
            </a:endParaRPr>
          </a:p>
        </p:txBody>
      </p:sp>
      <p:sp>
        <p:nvSpPr>
          <p:cNvPr id="9" name="Espace réservé du contenu 2"/>
          <p:cNvSpPr>
            <a:spLocks noGrp="1"/>
          </p:cNvSpPr>
          <p:nvPr>
            <p:ph idx="1"/>
          </p:nvPr>
        </p:nvSpPr>
        <p:spPr>
          <a:xfrm>
            <a:off x="2071670" y="1357298"/>
            <a:ext cx="6615130" cy="5143515"/>
          </a:xfrm>
        </p:spPr>
        <p:txBody>
          <a:bodyPr/>
          <a:lstStyle/>
          <a:p>
            <a:pPr marL="0" indent="0" algn="just" rtl="1">
              <a:buNone/>
            </a:pPr>
            <a:r>
              <a:rPr lang="fa-IR" sz="2400" dirty="0" smtClean="0">
                <a:cs typeface="B Nazanin" pitchFamily="2" charset="-78"/>
              </a:rPr>
              <a:t>در واقع به سه روش می توان از دستور مدیریت خطا یعنی </a:t>
            </a:r>
            <a:r>
              <a:rPr lang="en-US" sz="2400" dirty="0" smtClean="0">
                <a:cs typeface="B Nazanin" pitchFamily="2" charset="-78"/>
              </a:rPr>
              <a:t>On Error</a:t>
            </a:r>
            <a:r>
              <a:rPr lang="fa-IR" sz="2400" dirty="0" smtClean="0">
                <a:cs typeface="B Nazanin" pitchFamily="2" charset="-78"/>
              </a:rPr>
              <a:t> استفاده کرد:</a:t>
            </a:r>
          </a:p>
          <a:p>
            <a:pPr marL="0" indent="0" algn="just"/>
            <a:r>
              <a:rPr lang="fa-IR" sz="2400" dirty="0" smtClean="0">
                <a:cs typeface="B Nazanin" pitchFamily="2" charset="-78"/>
              </a:rPr>
              <a:t> </a:t>
            </a:r>
            <a:r>
              <a:rPr lang="en-US" sz="2400" dirty="0" smtClean="0">
                <a:cs typeface="B Nazanin" pitchFamily="2" charset="-78"/>
              </a:rPr>
              <a:t>On Error </a:t>
            </a:r>
            <a:r>
              <a:rPr lang="en-US" sz="2400" dirty="0" err="1" smtClean="0">
                <a:cs typeface="B Nazanin" pitchFamily="2" charset="-78"/>
              </a:rPr>
              <a:t>Goto</a:t>
            </a:r>
            <a:r>
              <a:rPr lang="en-US" sz="2400" dirty="0" smtClean="0">
                <a:cs typeface="B Nazanin" pitchFamily="2" charset="-78"/>
              </a:rPr>
              <a:t> 0</a:t>
            </a:r>
          </a:p>
          <a:p>
            <a:pPr marL="0" indent="0" algn="just" rtl="1">
              <a:buNone/>
            </a:pPr>
            <a:r>
              <a:rPr lang="fa-IR" sz="2400" dirty="0" smtClean="0">
                <a:cs typeface="B Nazanin" pitchFamily="2" charset="-78"/>
              </a:rPr>
              <a:t>در این روش، در صورت رخ دادن خطا برنامه متوقف شده و خطا به کاربر اعلام خواهد شد (در حال </a:t>
            </a:r>
            <a:r>
              <a:rPr lang="en-US" sz="2400" dirty="0" smtClean="0">
                <a:cs typeface="B Nazanin" pitchFamily="2" charset="-78"/>
              </a:rPr>
              <a:t>Debug</a:t>
            </a:r>
            <a:r>
              <a:rPr lang="fa-IR" sz="2400" dirty="0" smtClean="0">
                <a:cs typeface="B Nazanin" pitchFamily="2" charset="-78"/>
              </a:rPr>
              <a:t>)</a:t>
            </a:r>
            <a:endParaRPr lang="en-US" sz="2400" dirty="0" smtClean="0">
              <a:cs typeface="B Nazanin" pitchFamily="2" charset="-78"/>
            </a:endParaRPr>
          </a:p>
          <a:p>
            <a:pPr marL="0" indent="0" algn="just"/>
            <a:r>
              <a:rPr lang="en-US" sz="2400" dirty="0" smtClean="0">
                <a:cs typeface="B Nazanin" pitchFamily="2" charset="-78"/>
              </a:rPr>
              <a:t> </a:t>
            </a:r>
            <a:r>
              <a:rPr lang="en-US" sz="2400" dirty="0" smtClean="0">
                <a:cs typeface="B Nazanin" pitchFamily="2" charset="-78"/>
              </a:rPr>
              <a:t>On Error Resume/Resume Next</a:t>
            </a:r>
            <a:endParaRPr lang="fa-IR" sz="2400" dirty="0" smtClean="0">
              <a:cs typeface="B Nazanin" pitchFamily="2" charset="-78"/>
            </a:endParaRPr>
          </a:p>
          <a:p>
            <a:pPr marL="0" indent="0" algn="just" rtl="1">
              <a:buNone/>
            </a:pPr>
            <a:r>
              <a:rPr lang="fa-IR" sz="2400" dirty="0" smtClean="0">
                <a:cs typeface="B Nazanin" pitchFamily="2" charset="-78"/>
              </a:rPr>
              <a:t>در این روش، پس از رخداد خطا، برنامه دوباره برای اجرای دستور مشکل دار (یا دستور بعدی آن در صورت استفاده از </a:t>
            </a:r>
            <a:r>
              <a:rPr lang="en-US" sz="2400" dirty="0" smtClean="0">
                <a:cs typeface="B Nazanin" pitchFamily="2" charset="-78"/>
              </a:rPr>
              <a:t>Resume Next</a:t>
            </a:r>
            <a:r>
              <a:rPr lang="fa-IR" sz="2400" dirty="0" smtClean="0">
                <a:cs typeface="B Nazanin" pitchFamily="2" charset="-78"/>
              </a:rPr>
              <a:t>) تلاش خواهد کرد.</a:t>
            </a:r>
            <a:endParaRPr lang="en-US" sz="2400" dirty="0" smtClean="0">
              <a:cs typeface="B Nazanin" pitchFamily="2" charset="-78"/>
            </a:endParaRPr>
          </a:p>
          <a:p>
            <a:pPr marL="0" indent="0" algn="just"/>
            <a:r>
              <a:rPr lang="en-US" sz="2400" dirty="0" smtClean="0">
                <a:cs typeface="B Nazanin" pitchFamily="2" charset="-78"/>
              </a:rPr>
              <a:t> On Error </a:t>
            </a:r>
            <a:r>
              <a:rPr lang="en-US" sz="2400" dirty="0" err="1" smtClean="0">
                <a:cs typeface="B Nazanin" pitchFamily="2" charset="-78"/>
              </a:rPr>
              <a:t>Goto</a:t>
            </a:r>
            <a:r>
              <a:rPr lang="en-US" sz="2400" dirty="0" smtClean="0">
                <a:cs typeface="B Nazanin" pitchFamily="2" charset="-78"/>
              </a:rPr>
              <a:t> [Label]</a:t>
            </a:r>
            <a:endParaRPr lang="fa-IR" sz="2400" dirty="0" smtClean="0">
              <a:cs typeface="B Nazanin" pitchFamily="2" charset="-78"/>
            </a:endParaRPr>
          </a:p>
          <a:p>
            <a:pPr marL="0" indent="0" algn="just" rtl="1">
              <a:buNone/>
            </a:pPr>
            <a:r>
              <a:rPr lang="fa-IR" sz="2400" dirty="0" smtClean="0">
                <a:cs typeface="B Nazanin" pitchFamily="2" charset="-78"/>
              </a:rPr>
              <a:t>در این روش، پس از رخداد خطا اجرای برنامه به خطی که با </a:t>
            </a:r>
            <a:r>
              <a:rPr lang="en-US" sz="2400" dirty="0" smtClean="0">
                <a:cs typeface="B Nazanin" pitchFamily="2" charset="-78"/>
              </a:rPr>
              <a:t>Label</a:t>
            </a:r>
            <a:r>
              <a:rPr lang="fa-IR" sz="2400" dirty="0" smtClean="0">
                <a:cs typeface="B Nazanin" pitchFamily="2" charset="-78"/>
              </a:rPr>
              <a:t> برچسب گذاری شده باشد انتقال می یابد. سپس می توان تصمیمات لازم را اتخاذ کرد.</a:t>
            </a:r>
            <a:endParaRPr lang="en-US" sz="2400" dirty="0" smtClean="0">
              <a:cs typeface="B Nazanin" pitchFamily="2" charset="-78"/>
            </a:endParaRPr>
          </a:p>
          <a:p>
            <a:pPr marL="0" indent="0" algn="just"/>
            <a:endParaRPr lang="en-US" sz="2400" dirty="0" smtClean="0">
              <a:cs typeface="B Nazanin" pitchFamily="2" charset="-78"/>
            </a:endParaRPr>
          </a:p>
        </p:txBody>
      </p:sp>
      <p:sp>
        <p:nvSpPr>
          <p:cNvPr id="4" name="Espace réservé du contenu 2"/>
          <p:cNvSpPr txBox="1">
            <a:spLocks/>
          </p:cNvSpPr>
          <p:nvPr/>
        </p:nvSpPr>
        <p:spPr bwMode="auto">
          <a:xfrm>
            <a:off x="0" y="142852"/>
            <a:ext cx="1857356" cy="650085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1" eaLnBrk="1" fontAlgn="base" latinLnBrk="0" hangingPunct="1">
              <a:spcBef>
                <a:spcPts val="300"/>
              </a:spcBef>
              <a:spcAft>
                <a:spcPct val="0"/>
              </a:spcAft>
              <a:buClrTx/>
              <a:buSzTx/>
              <a:buFont typeface="Arial" charset="0"/>
              <a:buNone/>
              <a:tabLst/>
              <a:defRPr/>
            </a:pPr>
            <a:r>
              <a:rPr lang="fa-IR" sz="1400"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cs typeface="B Nazanin" pitchFamily="2" charset="-78"/>
              </a:rPr>
              <a:t>مطالب مطرحی</a:t>
            </a:r>
          </a:p>
          <a:p>
            <a:pPr marL="0" marR="0" lvl="0" indent="0" algn="just" defTabSz="914400" rtl="1" eaLnBrk="1" fontAlgn="base" latinLnBrk="0" hangingPunct="1">
              <a:spcBef>
                <a:spcPts val="300"/>
              </a:spcBef>
              <a:spcAft>
                <a:spcPct val="0"/>
              </a:spcAft>
              <a:buClrTx/>
              <a:buSzTx/>
              <a:buFont typeface="Arial" charset="0"/>
              <a:buNone/>
              <a:tabLst/>
              <a:defRPr/>
            </a:pPr>
            <a:r>
              <a:rPr kumimoji="0" lang="fa-IR" sz="1400" i="0" u="none" strike="noStrike" kern="1200" normalizeH="0" baseline="0" noProof="0" dirty="0" smtClean="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mn-lt"/>
                <a:ea typeface="+mn-ea"/>
                <a:cs typeface="B Nazanin" pitchFamily="2" charset="-78"/>
              </a:rPr>
              <a:t>ویژوال بیسیک چیست؟</a:t>
            </a:r>
          </a:p>
          <a:p>
            <a:pPr lvl="0" algn="just" rtl="1">
              <a:spcBef>
                <a:spcPts val="300"/>
              </a:spcBef>
            </a:pPr>
            <a:r>
              <a:rPr lang="fa-IR"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دستورات کار با سیستم فایل</a:t>
            </a:r>
          </a:p>
          <a:p>
            <a:pPr lvl="0" algn="just" rtl="1">
              <a:spcBef>
                <a:spcPts val="300"/>
              </a:spcBef>
            </a:pPr>
            <a:r>
              <a:rPr lang="fa-IR"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دستورات کار با داده فایل</a:t>
            </a:r>
            <a:endParaRPr lang="en-US"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endParaRPr>
          </a:p>
          <a:p>
            <a:pPr lvl="0" algn="just" rtl="1">
              <a:spcBef>
                <a:spcPts val="300"/>
              </a:spcBef>
            </a:pPr>
            <a:r>
              <a:rPr lang="fa-IR"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مدیریت خطا در کار با فایل</a:t>
            </a:r>
          </a:p>
          <a:p>
            <a:pPr lvl="0" algn="just" rtl="1">
              <a:spcBef>
                <a:spcPts val="300"/>
              </a:spcBef>
            </a:pPr>
            <a:r>
              <a:rPr lang="fa-IR" sz="16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  </a:t>
            </a:r>
            <a:r>
              <a:rPr lang="fa-IR"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مثال مدیریت خطا</a:t>
            </a:r>
          </a:p>
          <a:p>
            <a:pPr lvl="0" algn="just" rtl="1">
              <a:spcBef>
                <a:spcPts val="300"/>
              </a:spcBef>
            </a:pPr>
            <a:r>
              <a:rPr lang="fa-IR" sz="1400" u="sng"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  روشهای مدیریت خطا</a:t>
            </a:r>
          </a:p>
          <a:p>
            <a:pPr lvl="0" algn="just" rtl="1">
              <a:spcBef>
                <a:spcPts val="300"/>
              </a:spcBef>
            </a:pPr>
            <a:r>
              <a:rPr lang="fa-IR" sz="1400" dirty="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 </a:t>
            </a:r>
            <a:r>
              <a:rPr lang="fa-IR"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 کدهای خطای کار با فایل</a:t>
            </a:r>
          </a:p>
          <a:p>
            <a:pPr lvl="0" algn="just" rtl="1">
              <a:spcBef>
                <a:spcPts val="300"/>
              </a:spcBef>
            </a:pPr>
            <a:r>
              <a:rPr lang="fa-IR"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معرفی </a:t>
            </a:r>
            <a:r>
              <a:rPr lang="en-US" sz="12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urier New" pitchFamily="49" charset="0"/>
                <a:cs typeface="Courier New" pitchFamily="49" charset="0"/>
              </a:rPr>
              <a:t>.NET Framework</a:t>
            </a:r>
          </a:p>
          <a:p>
            <a:pPr lvl="0" algn="just" rtl="1">
              <a:spcBef>
                <a:spcPts val="300"/>
              </a:spcBef>
            </a:pPr>
            <a:r>
              <a:rPr lang="fa-IR" sz="12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urier New" pitchFamily="49" charset="0"/>
                <a:cs typeface="B Nazanin" pitchFamily="2" charset="-78"/>
              </a:rPr>
              <a:t>جمع بندی</a:t>
            </a:r>
            <a:endParaRPr lang="fa-IR"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urier New" pitchFamily="49" charset="0"/>
              <a:cs typeface="B Nazanin" pitchFamily="2" charset="-78"/>
            </a:endParaRPr>
          </a:p>
          <a:p>
            <a:pPr algn="just" rtl="1">
              <a:spcBef>
                <a:spcPts val="300"/>
              </a:spcBef>
            </a:pPr>
            <a:r>
              <a:rPr lang="fa-IR" sz="1400" dirty="0" smtClean="0">
                <a:cs typeface="B Nazanin" pitchFamily="2" charset="-78"/>
              </a:rPr>
              <a:t>  </a:t>
            </a:r>
            <a:endParaRPr lang="en-US" sz="1400" dirty="0">
              <a:cs typeface="B Nazanin" pitchFamily="2" charset="-78"/>
            </a:endParaRPr>
          </a:p>
          <a:p>
            <a:pPr marL="0" marR="0" lvl="0" indent="0" algn="just" defTabSz="914400" rtl="1" eaLnBrk="1" fontAlgn="base" latinLnBrk="0" hangingPunct="1">
              <a:spcBef>
                <a:spcPts val="300"/>
              </a:spcBef>
              <a:spcAft>
                <a:spcPct val="0"/>
              </a:spcAft>
              <a:buClrTx/>
              <a:buSzTx/>
              <a:buFont typeface="Arial" charset="0"/>
              <a:buNone/>
              <a:tabLst/>
              <a:defRPr/>
            </a:pPr>
            <a:endParaRPr kumimoji="0" lang="en-US" sz="1400" b="0" i="0" u="none" strike="noStrike" kern="1200" cap="none" spc="0" normalizeH="0" baseline="0" noProof="0" dirty="0" smtClean="0">
              <a:ln>
                <a:noFill/>
              </a:ln>
              <a:solidFill>
                <a:schemeClr val="tx1"/>
              </a:solidFill>
              <a:effectLst/>
              <a:uLnTx/>
              <a:uFillTx/>
              <a:latin typeface="+mn-lt"/>
              <a:ea typeface="+mn-ea"/>
              <a:cs typeface="B Nazanin" pitchFamily="2" charset="-78"/>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8" name="Titre 1"/>
          <p:cNvSpPr>
            <a:spLocks noGrp="1"/>
          </p:cNvSpPr>
          <p:nvPr>
            <p:ph type="title"/>
          </p:nvPr>
        </p:nvSpPr>
        <p:spPr>
          <a:xfrm>
            <a:off x="457200" y="274638"/>
            <a:ext cx="8229600" cy="1143000"/>
          </a:xfrm>
        </p:spPr>
        <p:txBody>
          <a:bodyPr/>
          <a:lstStyle/>
          <a:p>
            <a:pPr algn="r" rtl="1"/>
            <a:r>
              <a:rPr lang="fa-IR"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cs typeface="B Nazanin" pitchFamily="2" charset="-78"/>
              </a:rPr>
              <a:t>مدیریت خطا در کار با فایل </a:t>
            </a:r>
            <a:r>
              <a:rPr lang="fa-IR" sz="32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cs typeface="B Nazanin" pitchFamily="2" charset="-78"/>
              </a:rPr>
              <a:t>(ادامه)</a:t>
            </a:r>
            <a:endParaRPr lang="fa-IR"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cs typeface="B Nazanin" pitchFamily="2" charset="-78"/>
            </a:endParaRPr>
          </a:p>
        </p:txBody>
      </p:sp>
      <p:sp>
        <p:nvSpPr>
          <p:cNvPr id="9" name="Espace réservé du contenu 2"/>
          <p:cNvSpPr>
            <a:spLocks noGrp="1"/>
          </p:cNvSpPr>
          <p:nvPr>
            <p:ph idx="1"/>
          </p:nvPr>
        </p:nvSpPr>
        <p:spPr>
          <a:xfrm>
            <a:off x="2071670" y="1285860"/>
            <a:ext cx="6615130" cy="5214953"/>
          </a:xfrm>
        </p:spPr>
        <p:txBody>
          <a:bodyPr/>
          <a:lstStyle/>
          <a:p>
            <a:pPr marL="0" indent="0" algn="just" rtl="1">
              <a:buNone/>
            </a:pPr>
            <a:r>
              <a:rPr lang="fa-IR" sz="2400" b="1" dirty="0" smtClean="0">
                <a:cs typeface="B Nazanin" pitchFamily="2" charset="-78"/>
              </a:rPr>
              <a:t>لیست و شماره خطاهای کار با فایل در وی بی:</a:t>
            </a:r>
          </a:p>
          <a:p>
            <a:pPr marL="0" indent="0" algn="just">
              <a:buNone/>
            </a:pPr>
            <a:r>
              <a:rPr lang="en-US" sz="1400" dirty="0" smtClean="0">
                <a:cs typeface="B Nazanin" pitchFamily="2" charset="-78"/>
              </a:rPr>
              <a:t>52 Bad file name or number. (File Handle already in use)</a:t>
            </a:r>
          </a:p>
          <a:p>
            <a:pPr marL="0" indent="0" algn="just">
              <a:buNone/>
            </a:pPr>
            <a:r>
              <a:rPr lang="en-US" sz="1400" dirty="0" smtClean="0">
                <a:cs typeface="B Nazanin" pitchFamily="2" charset="-78"/>
              </a:rPr>
              <a:t>53 File not found. (File may not exist or probably a typo)</a:t>
            </a:r>
          </a:p>
          <a:p>
            <a:pPr marL="0" indent="0" algn="just">
              <a:buNone/>
            </a:pPr>
            <a:r>
              <a:rPr lang="en-US" sz="1400" dirty="0" smtClean="0">
                <a:cs typeface="B Nazanin" pitchFamily="2" charset="-78"/>
              </a:rPr>
              <a:t>54 Bad File Mode. (Using Input# when File open in Output/Append Mode</a:t>
            </a:r>
          </a:p>
          <a:p>
            <a:pPr marL="0" indent="0" algn="just">
              <a:buNone/>
            </a:pPr>
            <a:r>
              <a:rPr lang="en-US" sz="1400" dirty="0" smtClean="0">
                <a:cs typeface="B Nazanin" pitchFamily="2" charset="-78"/>
              </a:rPr>
              <a:t>or using Print#/Write# when File open in Input Mode)</a:t>
            </a:r>
          </a:p>
          <a:p>
            <a:pPr marL="0" indent="0" algn="just">
              <a:buNone/>
            </a:pPr>
            <a:r>
              <a:rPr lang="en-US" sz="1400" dirty="0" smtClean="0">
                <a:cs typeface="B Nazanin" pitchFamily="2" charset="-78"/>
              </a:rPr>
              <a:t>55 File Already Open. (You have forgotten to close the file before</a:t>
            </a:r>
          </a:p>
          <a:p>
            <a:pPr marL="0" indent="0" algn="just">
              <a:buNone/>
            </a:pPr>
            <a:r>
              <a:rPr lang="en-US" sz="1400" dirty="0" smtClean="0">
                <a:cs typeface="B Nazanin" pitchFamily="2" charset="-78"/>
              </a:rPr>
              <a:t>opening it again.)</a:t>
            </a:r>
          </a:p>
          <a:p>
            <a:pPr marL="0" indent="0" algn="just">
              <a:buNone/>
            </a:pPr>
            <a:r>
              <a:rPr lang="en-US" sz="1400" dirty="0" smtClean="0">
                <a:cs typeface="B Nazanin" pitchFamily="2" charset="-78"/>
              </a:rPr>
              <a:t>57 Device I/O Error. (Hardware fault. Check your Hard disk.)</a:t>
            </a:r>
          </a:p>
          <a:p>
            <a:pPr marL="0" indent="0" algn="just">
              <a:buNone/>
            </a:pPr>
            <a:r>
              <a:rPr lang="en-US" sz="1400" dirty="0" smtClean="0">
                <a:cs typeface="B Nazanin" pitchFamily="2" charset="-78"/>
              </a:rPr>
              <a:t>58 File already Exists.</a:t>
            </a:r>
          </a:p>
          <a:p>
            <a:pPr marL="0" indent="0" algn="just">
              <a:buNone/>
            </a:pPr>
            <a:r>
              <a:rPr lang="en-US" sz="1400" dirty="0" smtClean="0">
                <a:cs typeface="B Nazanin" pitchFamily="2" charset="-78"/>
              </a:rPr>
              <a:t>59 Bad Record Length. (Only for Random Access Files)</a:t>
            </a:r>
          </a:p>
          <a:p>
            <a:pPr marL="0" indent="0" algn="just">
              <a:buNone/>
            </a:pPr>
            <a:r>
              <a:rPr lang="en-US" sz="1400" dirty="0" smtClean="0">
                <a:cs typeface="B Nazanin" pitchFamily="2" charset="-78"/>
              </a:rPr>
              <a:t>61 Disk Full (No free space on disk drive)</a:t>
            </a:r>
          </a:p>
          <a:p>
            <a:pPr marL="0" indent="0" algn="just">
              <a:buNone/>
            </a:pPr>
            <a:r>
              <a:rPr lang="en-US" sz="1400" dirty="0" smtClean="0">
                <a:cs typeface="B Nazanin" pitchFamily="2" charset="-78"/>
              </a:rPr>
              <a:t>62 Input past end of file. 63 Bad Record Number. (Only for Random Access Files)</a:t>
            </a:r>
          </a:p>
          <a:p>
            <a:pPr marL="0" indent="0" algn="just">
              <a:buNone/>
            </a:pPr>
            <a:r>
              <a:rPr lang="en-US" sz="1400" dirty="0" smtClean="0">
                <a:cs typeface="B Nazanin" pitchFamily="2" charset="-78"/>
              </a:rPr>
              <a:t>67 Too many files at the same time. (Too many files are currently open)</a:t>
            </a:r>
          </a:p>
          <a:p>
            <a:pPr marL="0" indent="0" algn="just">
              <a:buNone/>
            </a:pPr>
            <a:r>
              <a:rPr lang="en-US" sz="1400" dirty="0" smtClean="0">
                <a:cs typeface="B Nazanin" pitchFamily="2" charset="-78"/>
              </a:rPr>
              <a:t>68 Device unavailable.</a:t>
            </a:r>
          </a:p>
          <a:p>
            <a:pPr marL="0" indent="0" algn="just">
              <a:buNone/>
            </a:pPr>
            <a:r>
              <a:rPr lang="en-US" sz="1400" dirty="0" smtClean="0">
                <a:cs typeface="B Nazanin" pitchFamily="2" charset="-78"/>
              </a:rPr>
              <a:t>70 Permission Denied. (Disk is write-protected.)</a:t>
            </a:r>
          </a:p>
          <a:p>
            <a:pPr marL="0" indent="0" algn="just">
              <a:buNone/>
            </a:pPr>
            <a:r>
              <a:rPr lang="en-US" sz="1400" dirty="0" smtClean="0">
                <a:cs typeface="B Nazanin" pitchFamily="2" charset="-78"/>
              </a:rPr>
              <a:t>71 Disk not Ready.</a:t>
            </a:r>
          </a:p>
          <a:p>
            <a:pPr marL="0" indent="0" algn="just">
              <a:buNone/>
            </a:pPr>
            <a:r>
              <a:rPr lang="en-US" sz="1400" dirty="0" smtClean="0">
                <a:cs typeface="B Nazanin" pitchFamily="2" charset="-78"/>
              </a:rPr>
              <a:t>74 Can't rename files across different drives</a:t>
            </a:r>
          </a:p>
          <a:p>
            <a:pPr marL="0" indent="0" algn="just">
              <a:buNone/>
            </a:pPr>
            <a:r>
              <a:rPr lang="en-US" sz="1400" dirty="0" smtClean="0">
                <a:cs typeface="B Nazanin" pitchFamily="2" charset="-78"/>
              </a:rPr>
              <a:t>75 Path/File Access Error</a:t>
            </a:r>
          </a:p>
          <a:p>
            <a:pPr marL="0" indent="0" algn="just">
              <a:buNone/>
            </a:pPr>
            <a:r>
              <a:rPr lang="en-US" sz="1400" dirty="0" smtClean="0">
                <a:cs typeface="B Nazanin" pitchFamily="2" charset="-78"/>
              </a:rPr>
              <a:t>76 Path Not Found.</a:t>
            </a:r>
            <a:endParaRPr lang="en-US" sz="2400" dirty="0" smtClean="0">
              <a:cs typeface="B Nazanin" pitchFamily="2" charset="-78"/>
            </a:endParaRPr>
          </a:p>
        </p:txBody>
      </p:sp>
      <p:sp>
        <p:nvSpPr>
          <p:cNvPr id="4" name="Espace réservé du contenu 2"/>
          <p:cNvSpPr txBox="1">
            <a:spLocks/>
          </p:cNvSpPr>
          <p:nvPr/>
        </p:nvSpPr>
        <p:spPr bwMode="auto">
          <a:xfrm>
            <a:off x="0" y="142852"/>
            <a:ext cx="1857356" cy="650085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1" eaLnBrk="1" fontAlgn="base" latinLnBrk="0" hangingPunct="1">
              <a:spcBef>
                <a:spcPts val="300"/>
              </a:spcBef>
              <a:spcAft>
                <a:spcPct val="0"/>
              </a:spcAft>
              <a:buClrTx/>
              <a:buSzTx/>
              <a:buFont typeface="Arial" charset="0"/>
              <a:buNone/>
              <a:tabLst/>
              <a:defRPr/>
            </a:pPr>
            <a:r>
              <a:rPr lang="fa-IR" sz="1400"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cs typeface="B Nazanin" pitchFamily="2" charset="-78"/>
              </a:rPr>
              <a:t>مطالب مطرحی</a:t>
            </a:r>
          </a:p>
          <a:p>
            <a:pPr marL="0" marR="0" lvl="0" indent="0" algn="just" defTabSz="914400" rtl="1" eaLnBrk="1" fontAlgn="base" latinLnBrk="0" hangingPunct="1">
              <a:spcBef>
                <a:spcPts val="300"/>
              </a:spcBef>
              <a:spcAft>
                <a:spcPct val="0"/>
              </a:spcAft>
              <a:buClrTx/>
              <a:buSzTx/>
              <a:buFont typeface="Arial" charset="0"/>
              <a:buNone/>
              <a:tabLst/>
              <a:defRPr/>
            </a:pPr>
            <a:r>
              <a:rPr kumimoji="0" lang="fa-IR" sz="1400" i="0" u="none" strike="noStrike" kern="1200" normalizeH="0" baseline="0" noProof="0" dirty="0" smtClean="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mn-lt"/>
                <a:ea typeface="+mn-ea"/>
                <a:cs typeface="B Nazanin" pitchFamily="2" charset="-78"/>
              </a:rPr>
              <a:t>ویژوال بیسیک چیست؟</a:t>
            </a:r>
          </a:p>
          <a:p>
            <a:pPr lvl="0" algn="just" rtl="1">
              <a:spcBef>
                <a:spcPts val="300"/>
              </a:spcBef>
            </a:pPr>
            <a:r>
              <a:rPr lang="fa-IR"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دستورات کار با سیستم فایل</a:t>
            </a:r>
          </a:p>
          <a:p>
            <a:pPr lvl="0" algn="just" rtl="1">
              <a:spcBef>
                <a:spcPts val="300"/>
              </a:spcBef>
            </a:pPr>
            <a:r>
              <a:rPr lang="fa-IR"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دستورات کار با داده فایل</a:t>
            </a:r>
            <a:endParaRPr lang="en-US"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endParaRPr>
          </a:p>
          <a:p>
            <a:pPr lvl="0" algn="just" rtl="1">
              <a:spcBef>
                <a:spcPts val="300"/>
              </a:spcBef>
            </a:pPr>
            <a:r>
              <a:rPr lang="fa-IR"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مدیریت خطا در کار با فایل</a:t>
            </a:r>
          </a:p>
          <a:p>
            <a:pPr lvl="0" algn="just" rtl="1">
              <a:spcBef>
                <a:spcPts val="300"/>
              </a:spcBef>
            </a:pPr>
            <a:r>
              <a:rPr lang="fa-IR" sz="16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  </a:t>
            </a:r>
            <a:r>
              <a:rPr lang="fa-IR"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مثال مدیریت خطا</a:t>
            </a:r>
          </a:p>
          <a:p>
            <a:pPr lvl="0" algn="just" rtl="1">
              <a:spcBef>
                <a:spcPts val="300"/>
              </a:spcBef>
            </a:pPr>
            <a:r>
              <a:rPr lang="fa-IR"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  روشهای مدیریت خطا</a:t>
            </a:r>
          </a:p>
          <a:p>
            <a:pPr lvl="0" algn="just" rtl="1">
              <a:spcBef>
                <a:spcPts val="300"/>
              </a:spcBef>
            </a:pPr>
            <a:r>
              <a:rPr lang="fa-IR" sz="1400" u="sng" dirty="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 </a:t>
            </a:r>
            <a:r>
              <a:rPr lang="fa-IR" sz="1400" u="sng"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 کدهای خطای کار با فایل</a:t>
            </a:r>
          </a:p>
          <a:p>
            <a:pPr lvl="0" algn="just" rtl="1">
              <a:spcBef>
                <a:spcPts val="300"/>
              </a:spcBef>
            </a:pPr>
            <a:r>
              <a:rPr lang="fa-IR"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معرفی </a:t>
            </a:r>
            <a:r>
              <a:rPr lang="en-US" sz="12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urier New" pitchFamily="49" charset="0"/>
                <a:cs typeface="Courier New" pitchFamily="49" charset="0"/>
              </a:rPr>
              <a:t>.NET Framework</a:t>
            </a:r>
          </a:p>
          <a:p>
            <a:pPr lvl="0" algn="just" rtl="1">
              <a:spcBef>
                <a:spcPts val="300"/>
              </a:spcBef>
            </a:pPr>
            <a:r>
              <a:rPr lang="fa-IR" sz="12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urier New" pitchFamily="49" charset="0"/>
                <a:cs typeface="B Nazanin" pitchFamily="2" charset="-78"/>
              </a:rPr>
              <a:t>جمع بندی</a:t>
            </a:r>
            <a:endParaRPr lang="fa-IR"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urier New" pitchFamily="49" charset="0"/>
              <a:cs typeface="B Nazanin" pitchFamily="2" charset="-78"/>
            </a:endParaRPr>
          </a:p>
          <a:p>
            <a:pPr algn="just" rtl="1">
              <a:spcBef>
                <a:spcPts val="300"/>
              </a:spcBef>
            </a:pPr>
            <a:r>
              <a:rPr lang="fa-IR" sz="1400" dirty="0" smtClean="0">
                <a:cs typeface="B Nazanin" pitchFamily="2" charset="-78"/>
              </a:rPr>
              <a:t>  </a:t>
            </a:r>
            <a:endParaRPr lang="en-US" sz="1400" dirty="0">
              <a:cs typeface="B Nazanin" pitchFamily="2" charset="-78"/>
            </a:endParaRPr>
          </a:p>
          <a:p>
            <a:pPr marL="0" marR="0" lvl="0" indent="0" algn="just" defTabSz="914400" rtl="1" eaLnBrk="1" fontAlgn="base" latinLnBrk="0" hangingPunct="1">
              <a:spcBef>
                <a:spcPts val="300"/>
              </a:spcBef>
              <a:spcAft>
                <a:spcPct val="0"/>
              </a:spcAft>
              <a:buClrTx/>
              <a:buSzTx/>
              <a:buFont typeface="Arial" charset="0"/>
              <a:buNone/>
              <a:tabLst/>
              <a:defRPr/>
            </a:pPr>
            <a:endParaRPr kumimoji="0" lang="en-US" sz="1400" b="0" i="0" u="none" strike="noStrike" kern="1200" cap="none" spc="0" normalizeH="0" baseline="0" noProof="0" dirty="0" smtClean="0">
              <a:ln>
                <a:noFill/>
              </a:ln>
              <a:solidFill>
                <a:schemeClr val="tx1"/>
              </a:solidFill>
              <a:effectLst/>
              <a:uLnTx/>
              <a:uFillTx/>
              <a:latin typeface="+mn-lt"/>
              <a:ea typeface="+mn-ea"/>
              <a:cs typeface="B Nazanin" pitchFamily="2" charset="-7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8" name="Titre 1"/>
          <p:cNvSpPr>
            <a:spLocks noGrp="1"/>
          </p:cNvSpPr>
          <p:nvPr>
            <p:ph type="title"/>
          </p:nvPr>
        </p:nvSpPr>
        <p:spPr>
          <a:xfrm>
            <a:off x="457200" y="274638"/>
            <a:ext cx="8229600" cy="1143000"/>
          </a:xfrm>
        </p:spPr>
        <p:txBody>
          <a:bodyPr/>
          <a:lstStyle/>
          <a:p>
            <a:pPr algn="r" rtl="1"/>
            <a:r>
              <a:rPr lang="en-US"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cs typeface="B Nazanin" pitchFamily="2" charset="-78"/>
              </a:rPr>
              <a:t>Visual Basic </a:t>
            </a:r>
            <a:r>
              <a:rPr lang="fa-IR"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cs typeface="B Nazanin" pitchFamily="2" charset="-78"/>
              </a:rPr>
              <a:t>چیست؟</a:t>
            </a:r>
            <a:endParaRPr lang="fr-CA"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cs typeface="B Nazanin" pitchFamily="2" charset="-78"/>
            </a:endParaRPr>
          </a:p>
        </p:txBody>
      </p:sp>
      <p:sp>
        <p:nvSpPr>
          <p:cNvPr id="9" name="Espace réservé du contenu 2"/>
          <p:cNvSpPr>
            <a:spLocks noGrp="1"/>
          </p:cNvSpPr>
          <p:nvPr>
            <p:ph idx="1"/>
          </p:nvPr>
        </p:nvSpPr>
        <p:spPr>
          <a:xfrm>
            <a:off x="2071670" y="1500174"/>
            <a:ext cx="6615130" cy="5000639"/>
          </a:xfrm>
        </p:spPr>
        <p:txBody>
          <a:bodyPr/>
          <a:lstStyle/>
          <a:p>
            <a:pPr algn="just" rtl="1"/>
            <a:r>
              <a:rPr lang="fa-IR" sz="2800" dirty="0" smtClean="0">
                <a:cs typeface="B Nazanin" pitchFamily="2" charset="-78"/>
              </a:rPr>
              <a:t>ویژوال بیسیک زبان برنامه نویسی تحت ویندوزیست که مایکروسافت برای برنامه نویسان مبتدی تدارک دیده است.</a:t>
            </a:r>
            <a:endParaRPr lang="fr-CA" sz="2800" dirty="0" smtClean="0">
              <a:cs typeface="B Nazanin" pitchFamily="2" charset="-78"/>
            </a:endParaRPr>
          </a:p>
          <a:p>
            <a:pPr algn="just" rtl="1"/>
            <a:r>
              <a:rPr lang="fa-IR" sz="2800" dirty="0" smtClean="0">
                <a:cs typeface="B Nazanin" pitchFamily="2" charset="-78"/>
              </a:rPr>
              <a:t>از آنجایی که برنامه نویسان، به صورت تجربی با ویژوال بیسیک ارتباط برقرار کرده و بر آن مسلط می شوند، امروزه استفاده از آن بسیار گسترده شده و حتی نرم افزارهای بزرگ با استفاده از آن تهیه می شوند.</a:t>
            </a:r>
          </a:p>
          <a:p>
            <a:pPr algn="just" rtl="1"/>
            <a:r>
              <a:rPr lang="fa-IR" sz="2800" dirty="0" smtClean="0">
                <a:cs typeface="B Nazanin" pitchFamily="2" charset="-78"/>
              </a:rPr>
              <a:t>ویژوال بیسیک زبانیست ساده و قابل فهم برای عموم و در طراحی آن سعی شده از مفاهیم مهندسی فاصله گرفته شود.</a:t>
            </a:r>
            <a:endParaRPr lang="fr-CA" sz="2800" dirty="0" smtClean="0">
              <a:cs typeface="B Nazanin" pitchFamily="2" charset="-78"/>
            </a:endParaRPr>
          </a:p>
        </p:txBody>
      </p:sp>
      <p:sp>
        <p:nvSpPr>
          <p:cNvPr id="12" name="Espace réservé du contenu 2"/>
          <p:cNvSpPr txBox="1">
            <a:spLocks/>
          </p:cNvSpPr>
          <p:nvPr/>
        </p:nvSpPr>
        <p:spPr bwMode="auto">
          <a:xfrm>
            <a:off x="0" y="142852"/>
            <a:ext cx="1857356" cy="650085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1" eaLnBrk="1" fontAlgn="base" latinLnBrk="0" hangingPunct="1">
              <a:spcBef>
                <a:spcPts val="300"/>
              </a:spcBef>
              <a:spcAft>
                <a:spcPct val="0"/>
              </a:spcAft>
              <a:buClrTx/>
              <a:buSzTx/>
              <a:buFont typeface="Arial" charset="0"/>
              <a:buNone/>
              <a:tabLst/>
              <a:defRPr/>
            </a:pPr>
            <a:r>
              <a:rPr lang="fa-IR" sz="1400"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cs typeface="B Nazanin" pitchFamily="2" charset="-78"/>
              </a:rPr>
              <a:t>مطالب مطرحی</a:t>
            </a:r>
          </a:p>
          <a:p>
            <a:pPr lvl="0" algn="just" rtl="1">
              <a:spcBef>
                <a:spcPts val="300"/>
              </a:spcBef>
              <a:defRPr/>
            </a:pPr>
            <a:r>
              <a:rPr lang="fa-IR" sz="1400" u="sng" dirty="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ویژوال بیسیک چیست؟</a:t>
            </a:r>
          </a:p>
          <a:p>
            <a:pPr lvl="0" algn="just" rtl="1">
              <a:spcBef>
                <a:spcPts val="300"/>
              </a:spcBef>
              <a:defRPr/>
            </a:pPr>
            <a:r>
              <a:rPr lang="fa-IR" sz="1400" dirty="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  برنامه نویسی وی بی (1)</a:t>
            </a:r>
          </a:p>
          <a:p>
            <a:pPr algn="just" rtl="1">
              <a:spcBef>
                <a:spcPts val="300"/>
              </a:spcBef>
            </a:pPr>
            <a:r>
              <a:rPr lang="fa-IR"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  برنامه نویسی وی بی (2)</a:t>
            </a:r>
          </a:p>
          <a:p>
            <a:pPr lvl="0" algn="just" rtl="1">
              <a:spcBef>
                <a:spcPts val="300"/>
              </a:spcBef>
            </a:pPr>
            <a:r>
              <a:rPr lang="fa-IR"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  برنامه نویسی وی بی – مثال</a:t>
            </a:r>
          </a:p>
          <a:p>
            <a:pPr lvl="0" algn="just" rtl="1">
              <a:spcBef>
                <a:spcPts val="300"/>
              </a:spcBef>
            </a:pPr>
            <a:r>
              <a:rPr lang="fa-IR"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دستورات کار با سیستم فایل</a:t>
            </a:r>
          </a:p>
          <a:p>
            <a:pPr lvl="0" algn="just" rtl="1">
              <a:spcBef>
                <a:spcPts val="300"/>
              </a:spcBef>
            </a:pPr>
            <a:r>
              <a:rPr lang="fa-IR"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دستورات کار با داده فایل</a:t>
            </a:r>
            <a:endParaRPr lang="en-US"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endParaRPr>
          </a:p>
          <a:p>
            <a:pPr lvl="0" algn="just" rtl="1">
              <a:spcBef>
                <a:spcPts val="300"/>
              </a:spcBef>
            </a:pPr>
            <a:r>
              <a:rPr lang="fa-IR"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مدیریت خطا در کار با فایل</a:t>
            </a:r>
          </a:p>
          <a:p>
            <a:pPr lvl="0" algn="just" rtl="1">
              <a:spcBef>
                <a:spcPts val="300"/>
              </a:spcBef>
            </a:pPr>
            <a:r>
              <a:rPr lang="fa-IR"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معرفی </a:t>
            </a:r>
            <a:r>
              <a:rPr lang="en-US" sz="12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urier New" pitchFamily="49" charset="0"/>
                <a:cs typeface="Courier New" pitchFamily="49" charset="0"/>
              </a:rPr>
              <a:t>.NET Framework</a:t>
            </a:r>
          </a:p>
          <a:p>
            <a:pPr lvl="0" algn="just" rtl="1">
              <a:spcBef>
                <a:spcPts val="300"/>
              </a:spcBef>
            </a:pPr>
            <a:r>
              <a:rPr lang="fa-IR" sz="12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urier New" pitchFamily="49" charset="0"/>
                <a:cs typeface="B Nazanin" pitchFamily="2" charset="-78"/>
              </a:rPr>
              <a:t>جمع بندی</a:t>
            </a:r>
            <a:endParaRPr lang="fa-IR"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urier New" pitchFamily="49" charset="0"/>
              <a:cs typeface="B Nazanin" pitchFamily="2" charset="-78"/>
            </a:endParaRPr>
          </a:p>
          <a:p>
            <a:pPr algn="just" rtl="1">
              <a:spcBef>
                <a:spcPts val="300"/>
              </a:spcBef>
            </a:pPr>
            <a:r>
              <a:rPr lang="fa-IR" sz="1400" dirty="0" smtClean="0">
                <a:cs typeface="B Nazanin" pitchFamily="2" charset="-78"/>
              </a:rPr>
              <a:t>  </a:t>
            </a:r>
            <a:endParaRPr lang="en-US" sz="1400" dirty="0">
              <a:cs typeface="B Nazanin" pitchFamily="2" charset="-78"/>
            </a:endParaRPr>
          </a:p>
          <a:p>
            <a:pPr marL="0" marR="0" lvl="0" indent="0" algn="just" defTabSz="914400" rtl="1" eaLnBrk="1" fontAlgn="base" latinLnBrk="0" hangingPunct="1">
              <a:spcBef>
                <a:spcPts val="300"/>
              </a:spcBef>
              <a:spcAft>
                <a:spcPct val="0"/>
              </a:spcAft>
              <a:buClrTx/>
              <a:buSzTx/>
              <a:buFont typeface="Arial" charset="0"/>
              <a:buNone/>
              <a:tabLst/>
              <a:defRPr/>
            </a:pPr>
            <a:endParaRPr kumimoji="0" lang="en-US" sz="1400" b="0" i="0" u="none" strike="noStrike" kern="1200" cap="none" spc="0" normalizeH="0" baseline="0" noProof="0" dirty="0" smtClean="0">
              <a:ln>
                <a:noFill/>
              </a:ln>
              <a:solidFill>
                <a:schemeClr val="tx1"/>
              </a:solidFill>
              <a:effectLst/>
              <a:uLnTx/>
              <a:uFillTx/>
              <a:latin typeface="+mn-lt"/>
              <a:ea typeface="+mn-ea"/>
              <a:cs typeface="B Nazanin" pitchFamily="2" charset="-78"/>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8" name="Titre 1"/>
          <p:cNvSpPr>
            <a:spLocks noGrp="1"/>
          </p:cNvSpPr>
          <p:nvPr>
            <p:ph type="title"/>
          </p:nvPr>
        </p:nvSpPr>
        <p:spPr>
          <a:xfrm>
            <a:off x="457200" y="274638"/>
            <a:ext cx="8229600" cy="1143000"/>
          </a:xfrm>
        </p:spPr>
        <p:txBody>
          <a:bodyPr/>
          <a:lstStyle/>
          <a:p>
            <a:pPr algn="r" rtl="1"/>
            <a:r>
              <a:rPr lang="fa-IR"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cs typeface="B Nazanin" pitchFamily="2" charset="-78"/>
              </a:rPr>
              <a:t>معرفی </a:t>
            </a:r>
            <a:r>
              <a:rPr lang="en-US"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cs typeface="B Nazanin" pitchFamily="2" charset="-78"/>
              </a:rPr>
              <a:t>.NET Framework</a:t>
            </a:r>
            <a:endParaRPr lang="fa-IR"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cs typeface="B Nazanin" pitchFamily="2" charset="-78"/>
            </a:endParaRPr>
          </a:p>
        </p:txBody>
      </p:sp>
      <p:sp>
        <p:nvSpPr>
          <p:cNvPr id="9" name="Espace réservé du contenu 2"/>
          <p:cNvSpPr>
            <a:spLocks noGrp="1"/>
          </p:cNvSpPr>
          <p:nvPr>
            <p:ph idx="1"/>
          </p:nvPr>
        </p:nvSpPr>
        <p:spPr>
          <a:xfrm>
            <a:off x="2071670" y="1285860"/>
            <a:ext cx="6615130" cy="5214953"/>
          </a:xfrm>
        </p:spPr>
        <p:txBody>
          <a:bodyPr/>
          <a:lstStyle/>
          <a:p>
            <a:pPr marL="0" indent="0" algn="just" rtl="1">
              <a:buNone/>
            </a:pPr>
            <a:r>
              <a:rPr lang="fa-IR" sz="2400" dirty="0" smtClean="0">
                <a:cs typeface="B Nazanin" pitchFamily="2" charset="-78"/>
              </a:rPr>
              <a:t>مایکروسافت تکنولوژی جدید خود یعنی </a:t>
            </a:r>
            <a:r>
              <a:rPr lang="en-US" sz="2400" dirty="0" smtClean="0">
                <a:cs typeface="B Nazanin" pitchFamily="2" charset="-78"/>
              </a:rPr>
              <a:t>.NET</a:t>
            </a:r>
            <a:r>
              <a:rPr lang="fa-IR" sz="2400" dirty="0" smtClean="0">
                <a:cs typeface="B Nazanin" pitchFamily="2" charset="-78"/>
              </a:rPr>
              <a:t> را برای رشد توسعه برنامه نویسی تحت ویندوز ارائه کرد. این تکنولوژی اکثر کاربردهای برنامه های کاربردی ( که اکثرا در تعامل با فایلهای سیستم عامل و </a:t>
            </a:r>
            <a:r>
              <a:rPr lang="en-US" sz="2400" dirty="0" smtClean="0">
                <a:cs typeface="B Nazanin" pitchFamily="2" charset="-78"/>
              </a:rPr>
              <a:t>DLL</a:t>
            </a:r>
            <a:r>
              <a:rPr lang="fa-IR" sz="2400" dirty="0" smtClean="0">
                <a:cs typeface="B Nazanin" pitchFamily="2" charset="-78"/>
              </a:rPr>
              <a:t> های مختلف بود) یکجا جمع کرده و نظام بندی نموده است. همچنین کارایی انها و بازدهی شان مجددا بررسی شده و کمبودهایشان جبران شده است.</a:t>
            </a:r>
          </a:p>
          <a:p>
            <a:pPr marL="0" indent="0" algn="just" rtl="1">
              <a:buNone/>
            </a:pPr>
            <a:r>
              <a:rPr lang="fa-IR" sz="2400" dirty="0" smtClean="0">
                <a:cs typeface="B Nazanin" pitchFamily="2" charset="-78"/>
              </a:rPr>
              <a:t>زبانهای برنامه نویسی که در مجموعه </a:t>
            </a:r>
            <a:r>
              <a:rPr lang="en-US" sz="2400" dirty="0" smtClean="0">
                <a:cs typeface="B Nazanin" pitchFamily="2" charset="-78"/>
              </a:rPr>
              <a:t>Visual Studio</a:t>
            </a:r>
            <a:r>
              <a:rPr lang="fa-IR" sz="2400" dirty="0" smtClean="0">
                <a:cs typeface="B Nazanin" pitchFamily="2" charset="-78"/>
              </a:rPr>
              <a:t> قرار دارند (که معروفترین آنها </a:t>
            </a:r>
            <a:r>
              <a:rPr lang="en-US" sz="2400" dirty="0" smtClean="0">
                <a:cs typeface="B Nazanin" pitchFamily="2" charset="-78"/>
              </a:rPr>
              <a:t>C#, C++, VB</a:t>
            </a:r>
            <a:r>
              <a:rPr lang="fa-IR" sz="2400" dirty="0" smtClean="0">
                <a:cs typeface="B Nazanin" pitchFamily="2" charset="-78"/>
              </a:rPr>
              <a:t> هستند)، همگی می توانند از </a:t>
            </a:r>
            <a:r>
              <a:rPr lang="en-US" sz="2400" dirty="0" smtClean="0">
                <a:cs typeface="B Nazanin" pitchFamily="2" charset="-78"/>
              </a:rPr>
              <a:t>.NET Framework</a:t>
            </a:r>
            <a:r>
              <a:rPr lang="fa-IR" sz="2400" dirty="0" smtClean="0">
                <a:cs typeface="B Nazanin" pitchFamily="2" charset="-78"/>
              </a:rPr>
              <a:t> استفاده کنند و تمام نیاز برنامه نویسی خود را با استفاده از آن مرتفع کنند. اما هنوز هم دستورات قدیمی هر کدام از این زبانها معتبر هستند (مانند دستورات کار با فایلی که بررسی شد.)</a:t>
            </a:r>
          </a:p>
          <a:p>
            <a:pPr marL="0" indent="0" algn="just" rtl="1">
              <a:buNone/>
            </a:pPr>
            <a:r>
              <a:rPr lang="fa-IR" sz="2400" dirty="0" smtClean="0">
                <a:cs typeface="B Nazanin" pitchFamily="2" charset="-78"/>
              </a:rPr>
              <a:t>تمامی موارد بررسی شده با بازدهی و سادگی بیشتری تحت قالب </a:t>
            </a:r>
            <a:r>
              <a:rPr lang="en-US" sz="2400" dirty="0" smtClean="0">
                <a:cs typeface="B Nazanin" pitchFamily="2" charset="-78"/>
              </a:rPr>
              <a:t>.NET Framework</a:t>
            </a:r>
            <a:r>
              <a:rPr lang="fa-IR" sz="2400" dirty="0" smtClean="0">
                <a:cs typeface="B Nazanin" pitchFamily="2" charset="-78"/>
              </a:rPr>
              <a:t> قابل انجام هستند که در این مختصر توضیحشان نمی گنجد و ما به معرفی بسنده می کنیم.</a:t>
            </a:r>
            <a:endParaRPr lang="en-US" sz="2400" dirty="0" smtClean="0">
              <a:cs typeface="B Nazanin" pitchFamily="2" charset="-78"/>
            </a:endParaRPr>
          </a:p>
        </p:txBody>
      </p:sp>
      <p:sp>
        <p:nvSpPr>
          <p:cNvPr id="5" name="Espace réservé du contenu 2"/>
          <p:cNvSpPr txBox="1">
            <a:spLocks/>
          </p:cNvSpPr>
          <p:nvPr/>
        </p:nvSpPr>
        <p:spPr bwMode="auto">
          <a:xfrm>
            <a:off x="0" y="142852"/>
            <a:ext cx="1857356" cy="650085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1" eaLnBrk="1" fontAlgn="base" latinLnBrk="0" hangingPunct="1">
              <a:spcBef>
                <a:spcPts val="300"/>
              </a:spcBef>
              <a:spcAft>
                <a:spcPct val="0"/>
              </a:spcAft>
              <a:buClrTx/>
              <a:buSzTx/>
              <a:buFont typeface="Arial" charset="0"/>
              <a:buNone/>
              <a:tabLst/>
              <a:defRPr/>
            </a:pPr>
            <a:r>
              <a:rPr lang="fa-IR" sz="1400"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cs typeface="B Nazanin" pitchFamily="2" charset="-78"/>
              </a:rPr>
              <a:t>مطالب مطرحی</a:t>
            </a:r>
          </a:p>
          <a:p>
            <a:pPr marL="0" marR="0" lvl="0" indent="0" algn="just" defTabSz="914400" rtl="1" eaLnBrk="1" fontAlgn="base" latinLnBrk="0" hangingPunct="1">
              <a:spcBef>
                <a:spcPts val="300"/>
              </a:spcBef>
              <a:spcAft>
                <a:spcPct val="0"/>
              </a:spcAft>
              <a:buClrTx/>
              <a:buSzTx/>
              <a:buFont typeface="Arial" charset="0"/>
              <a:buNone/>
              <a:tabLst/>
              <a:defRPr/>
            </a:pPr>
            <a:r>
              <a:rPr kumimoji="0" lang="fa-IR" sz="1400" i="0" u="none" strike="noStrike" kern="1200" normalizeH="0" baseline="0" noProof="0" dirty="0" smtClean="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mn-lt"/>
                <a:ea typeface="+mn-ea"/>
                <a:cs typeface="B Nazanin" pitchFamily="2" charset="-78"/>
              </a:rPr>
              <a:t>ویژوال بیسیک چیست؟</a:t>
            </a:r>
          </a:p>
          <a:p>
            <a:pPr lvl="0" algn="just" rtl="1">
              <a:spcBef>
                <a:spcPts val="300"/>
              </a:spcBef>
            </a:pPr>
            <a:r>
              <a:rPr lang="fa-IR"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دستورات کار با سیستم فایل</a:t>
            </a:r>
          </a:p>
          <a:p>
            <a:pPr lvl="0" algn="just" rtl="1">
              <a:spcBef>
                <a:spcPts val="300"/>
              </a:spcBef>
            </a:pPr>
            <a:r>
              <a:rPr lang="fa-IR"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دستورات کار با داده فایل</a:t>
            </a:r>
            <a:endParaRPr lang="en-US"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endParaRPr>
          </a:p>
          <a:p>
            <a:pPr lvl="0" algn="just" rtl="1">
              <a:spcBef>
                <a:spcPts val="300"/>
              </a:spcBef>
            </a:pPr>
            <a:r>
              <a:rPr lang="fa-IR"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مدیریت خطا در کار با فایل</a:t>
            </a:r>
          </a:p>
          <a:p>
            <a:pPr lvl="0" algn="just" rtl="1">
              <a:spcBef>
                <a:spcPts val="300"/>
              </a:spcBef>
            </a:pPr>
            <a:r>
              <a:rPr lang="fa-IR" sz="1400" u="sng"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معرفی </a:t>
            </a:r>
            <a:r>
              <a:rPr lang="en-US" sz="1200" u="sng"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urier New" pitchFamily="49" charset="0"/>
                <a:cs typeface="Courier New" pitchFamily="49" charset="0"/>
              </a:rPr>
              <a:t>.NET Framework</a:t>
            </a:r>
          </a:p>
          <a:p>
            <a:pPr lvl="0" algn="just" rtl="1">
              <a:spcBef>
                <a:spcPts val="300"/>
              </a:spcBef>
            </a:pPr>
            <a:r>
              <a:rPr lang="fa-IR" sz="12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urier New" pitchFamily="49" charset="0"/>
                <a:cs typeface="B Nazanin" pitchFamily="2" charset="-78"/>
              </a:rPr>
              <a:t>جمع بندی</a:t>
            </a:r>
            <a:endParaRPr lang="fa-IR"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urier New" pitchFamily="49" charset="0"/>
              <a:cs typeface="B Nazanin" pitchFamily="2" charset="-78"/>
            </a:endParaRPr>
          </a:p>
          <a:p>
            <a:pPr algn="just" rtl="1">
              <a:spcBef>
                <a:spcPts val="300"/>
              </a:spcBef>
            </a:pPr>
            <a:r>
              <a:rPr lang="fa-IR" sz="1400" dirty="0" smtClean="0">
                <a:cs typeface="B Nazanin" pitchFamily="2" charset="-78"/>
              </a:rPr>
              <a:t>  </a:t>
            </a:r>
            <a:endParaRPr lang="en-US" sz="1400" dirty="0">
              <a:cs typeface="B Nazanin" pitchFamily="2" charset="-78"/>
            </a:endParaRPr>
          </a:p>
          <a:p>
            <a:pPr marL="0" marR="0" lvl="0" indent="0" algn="just" defTabSz="914400" rtl="1" eaLnBrk="1" fontAlgn="base" latinLnBrk="0" hangingPunct="1">
              <a:spcBef>
                <a:spcPts val="300"/>
              </a:spcBef>
              <a:spcAft>
                <a:spcPct val="0"/>
              </a:spcAft>
              <a:buClrTx/>
              <a:buSzTx/>
              <a:buFont typeface="Arial" charset="0"/>
              <a:buNone/>
              <a:tabLst/>
              <a:defRPr/>
            </a:pPr>
            <a:endParaRPr kumimoji="0" lang="en-US" sz="1400" b="0" i="0" u="none" strike="noStrike" kern="1200" cap="none" spc="0" normalizeH="0" baseline="0" noProof="0" dirty="0" smtClean="0">
              <a:ln>
                <a:noFill/>
              </a:ln>
              <a:solidFill>
                <a:schemeClr val="tx1"/>
              </a:solidFill>
              <a:effectLst/>
              <a:uLnTx/>
              <a:uFillTx/>
              <a:latin typeface="+mn-lt"/>
              <a:ea typeface="+mn-ea"/>
              <a:cs typeface="B Nazanin" pitchFamily="2" charset="-78"/>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8" name="Titre 1"/>
          <p:cNvSpPr>
            <a:spLocks noGrp="1"/>
          </p:cNvSpPr>
          <p:nvPr>
            <p:ph type="title"/>
          </p:nvPr>
        </p:nvSpPr>
        <p:spPr>
          <a:xfrm>
            <a:off x="457200" y="274638"/>
            <a:ext cx="8229600" cy="1143000"/>
          </a:xfrm>
        </p:spPr>
        <p:txBody>
          <a:bodyPr/>
          <a:lstStyle/>
          <a:p>
            <a:pPr algn="r" rtl="1"/>
            <a:r>
              <a:rPr lang="fa-IR"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cs typeface="B Nazanin" pitchFamily="2" charset="-78"/>
              </a:rPr>
              <a:t>جمع بندی</a:t>
            </a:r>
            <a:endParaRPr lang="fa-IR"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cs typeface="B Nazanin" pitchFamily="2" charset="-78"/>
            </a:endParaRPr>
          </a:p>
        </p:txBody>
      </p:sp>
      <p:sp>
        <p:nvSpPr>
          <p:cNvPr id="9" name="Espace réservé du contenu 2"/>
          <p:cNvSpPr>
            <a:spLocks noGrp="1"/>
          </p:cNvSpPr>
          <p:nvPr>
            <p:ph idx="1"/>
          </p:nvPr>
        </p:nvSpPr>
        <p:spPr>
          <a:xfrm>
            <a:off x="2071670" y="1285860"/>
            <a:ext cx="6615130" cy="5214953"/>
          </a:xfrm>
        </p:spPr>
        <p:txBody>
          <a:bodyPr/>
          <a:lstStyle/>
          <a:p>
            <a:pPr marL="0" indent="0" algn="just" rtl="1">
              <a:buNone/>
            </a:pPr>
            <a:r>
              <a:rPr lang="fa-IR" sz="2400" dirty="0" smtClean="0">
                <a:cs typeface="B Nazanin" pitchFamily="2" charset="-78"/>
              </a:rPr>
              <a:t>هرچند دستورات کار با فایل در وی بی ساخت یافته و منظم نیستند، امروزه هزاران برنامه کاربردی معتبر از این زبان برای توسعه خود بهره برده اند. همچنین روز به روز به برنامه نویسان غیر حرفه ای (که کار خود را با وی بی شروع می کنند) افزوده می شود. از این رو داشتن دانش مناسب در رابطه با توانایی ها و نحوه بکارگیری آنها در این زبان ارزش کافی و وافی را دارد.</a:t>
            </a:r>
          </a:p>
          <a:p>
            <a:pPr marL="0" indent="0" algn="just" rtl="1">
              <a:buNone/>
            </a:pPr>
            <a:endParaRPr lang="fa-IR" sz="2400" dirty="0" smtClean="0">
              <a:cs typeface="B Nazanin" pitchFamily="2" charset="-78"/>
            </a:endParaRPr>
          </a:p>
          <a:p>
            <a:pPr marL="0" indent="0" algn="just" rtl="1">
              <a:buNone/>
            </a:pPr>
            <a:r>
              <a:rPr lang="fa-IR" sz="2400" dirty="0" smtClean="0">
                <a:cs typeface="B Nazanin" pitchFamily="2" charset="-78"/>
              </a:rPr>
              <a:t>در انتها از شرکت کنندگان محترم تقاضا می شود سوالات خود را شفاهی یا کتبی با ما در میان بگذارند تا در اسرع وقت پاسخ داده شود.</a:t>
            </a:r>
          </a:p>
          <a:p>
            <a:pPr marL="0" indent="0" algn="just" rtl="1">
              <a:buNone/>
            </a:pPr>
            <a:endParaRPr lang="fa-IR" sz="2400" dirty="0" smtClean="0">
              <a:cs typeface="B Nazanin" pitchFamily="2" charset="-78"/>
            </a:endParaRPr>
          </a:p>
          <a:p>
            <a:pPr marL="0" indent="0" algn="just" rtl="1">
              <a:buNone/>
            </a:pPr>
            <a:r>
              <a:rPr lang="fa-IR" sz="2400" dirty="0" smtClean="0">
                <a:cs typeface="B Nazanin" pitchFamily="2" charset="-78"/>
              </a:rPr>
              <a:t>با تشکر</a:t>
            </a:r>
          </a:p>
          <a:p>
            <a:pPr marL="0" indent="0" algn="just" rtl="1">
              <a:buNone/>
            </a:pPr>
            <a:r>
              <a:rPr lang="fa-IR" sz="2400" dirty="0" smtClean="0">
                <a:cs typeface="B Nazanin" pitchFamily="2" charset="-78"/>
              </a:rPr>
              <a:t>عباس نادری </a:t>
            </a:r>
            <a:r>
              <a:rPr lang="en-US" sz="2400" dirty="0" smtClean="0">
                <a:cs typeface="B Nazanin" pitchFamily="2" charset="-78"/>
                <a:hlinkClick r:id="rId4"/>
              </a:rPr>
              <a:t>AbiusX@Gmail.com</a:t>
            </a:r>
            <a:endParaRPr lang="en-US" sz="2400" dirty="0" smtClean="0">
              <a:cs typeface="B Nazanin" pitchFamily="2" charset="-78"/>
            </a:endParaRPr>
          </a:p>
          <a:p>
            <a:pPr marL="0" indent="0" algn="just" rtl="1">
              <a:buNone/>
            </a:pPr>
            <a:r>
              <a:rPr lang="fa-IR" sz="2400" dirty="0" smtClean="0">
                <a:cs typeface="B Nazanin" pitchFamily="2" charset="-78"/>
              </a:rPr>
              <a:t>علی هریسچیان </a:t>
            </a:r>
            <a:r>
              <a:rPr lang="en-US" sz="2400" dirty="0" smtClean="0">
                <a:cs typeface="B Nazanin" pitchFamily="2" charset="-78"/>
                <a:hlinkClick r:id="rId5"/>
              </a:rPr>
              <a:t>nightmaster_a@yahoo.com</a:t>
            </a:r>
            <a:endParaRPr lang="en-US" sz="2400" dirty="0" smtClean="0">
              <a:cs typeface="B Nazanin" pitchFamily="2" charset="-78"/>
            </a:endParaRPr>
          </a:p>
          <a:p>
            <a:pPr marL="0" indent="0" algn="just" rtl="1">
              <a:buNone/>
            </a:pPr>
            <a:endParaRPr lang="en-US" sz="2400" dirty="0" smtClean="0">
              <a:cs typeface="B Nazanin" pitchFamily="2" charset="-78"/>
            </a:endParaRPr>
          </a:p>
        </p:txBody>
      </p:sp>
      <p:sp>
        <p:nvSpPr>
          <p:cNvPr id="4" name="Espace réservé du contenu 2"/>
          <p:cNvSpPr txBox="1">
            <a:spLocks/>
          </p:cNvSpPr>
          <p:nvPr/>
        </p:nvSpPr>
        <p:spPr bwMode="auto">
          <a:xfrm>
            <a:off x="0" y="142852"/>
            <a:ext cx="1857356" cy="650085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1" eaLnBrk="1" fontAlgn="base" latinLnBrk="0" hangingPunct="1">
              <a:spcBef>
                <a:spcPts val="300"/>
              </a:spcBef>
              <a:spcAft>
                <a:spcPct val="0"/>
              </a:spcAft>
              <a:buClrTx/>
              <a:buSzTx/>
              <a:buFont typeface="Arial" charset="0"/>
              <a:buNone/>
              <a:tabLst/>
              <a:defRPr/>
            </a:pPr>
            <a:r>
              <a:rPr lang="fa-IR" sz="1400"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cs typeface="B Nazanin" pitchFamily="2" charset="-78"/>
              </a:rPr>
              <a:t>مطالب مطرحی</a:t>
            </a:r>
          </a:p>
          <a:p>
            <a:pPr marL="0" marR="0" lvl="0" indent="0" algn="just" defTabSz="914400" rtl="1" eaLnBrk="1" fontAlgn="base" latinLnBrk="0" hangingPunct="1">
              <a:spcBef>
                <a:spcPts val="300"/>
              </a:spcBef>
              <a:spcAft>
                <a:spcPct val="0"/>
              </a:spcAft>
              <a:buClrTx/>
              <a:buSzTx/>
              <a:buFont typeface="Arial" charset="0"/>
              <a:buNone/>
              <a:tabLst/>
              <a:defRPr/>
            </a:pPr>
            <a:r>
              <a:rPr kumimoji="0" lang="fa-IR" sz="1400" i="0" u="none" strike="noStrike" kern="1200" normalizeH="0" baseline="0" noProof="0" dirty="0" smtClean="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mn-lt"/>
                <a:ea typeface="+mn-ea"/>
                <a:cs typeface="B Nazanin" pitchFamily="2" charset="-78"/>
              </a:rPr>
              <a:t>ویژوال بیسیک چیست؟</a:t>
            </a:r>
          </a:p>
          <a:p>
            <a:pPr lvl="0" algn="just" rtl="1">
              <a:spcBef>
                <a:spcPts val="300"/>
              </a:spcBef>
            </a:pPr>
            <a:r>
              <a:rPr lang="fa-IR"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دستورات کار با سیستم فایل</a:t>
            </a:r>
          </a:p>
          <a:p>
            <a:pPr lvl="0" algn="just" rtl="1">
              <a:spcBef>
                <a:spcPts val="300"/>
              </a:spcBef>
            </a:pPr>
            <a:r>
              <a:rPr lang="fa-IR"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دستورات کار با داده فایل</a:t>
            </a:r>
            <a:endParaRPr lang="en-US"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endParaRPr>
          </a:p>
          <a:p>
            <a:pPr lvl="0" algn="just" rtl="1">
              <a:spcBef>
                <a:spcPts val="300"/>
              </a:spcBef>
            </a:pPr>
            <a:r>
              <a:rPr lang="fa-IR"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مدیریت خطا در کار با فایل</a:t>
            </a:r>
          </a:p>
          <a:p>
            <a:pPr lvl="0" algn="just" rtl="1">
              <a:spcBef>
                <a:spcPts val="300"/>
              </a:spcBef>
            </a:pPr>
            <a:r>
              <a:rPr lang="fa-IR"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معرفی </a:t>
            </a:r>
            <a:r>
              <a:rPr lang="en-US" sz="12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urier New" pitchFamily="49" charset="0"/>
                <a:cs typeface="Courier New" pitchFamily="49" charset="0"/>
              </a:rPr>
              <a:t>.NET Framework</a:t>
            </a:r>
          </a:p>
          <a:p>
            <a:pPr lvl="0" algn="just" rtl="1">
              <a:spcBef>
                <a:spcPts val="300"/>
              </a:spcBef>
            </a:pPr>
            <a:r>
              <a:rPr lang="fa-IR" sz="1200" u="sng"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urier New" pitchFamily="49" charset="0"/>
                <a:cs typeface="B Nazanin" pitchFamily="2" charset="-78"/>
              </a:rPr>
              <a:t>جمع بندی</a:t>
            </a:r>
            <a:endParaRPr lang="fa-IR" sz="1400" u="sng"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urier New" pitchFamily="49" charset="0"/>
              <a:cs typeface="B Nazanin" pitchFamily="2" charset="-78"/>
            </a:endParaRPr>
          </a:p>
          <a:p>
            <a:pPr algn="just" rtl="1">
              <a:spcBef>
                <a:spcPts val="300"/>
              </a:spcBef>
            </a:pPr>
            <a:r>
              <a:rPr lang="fa-IR" sz="1400" dirty="0" smtClean="0">
                <a:cs typeface="B Nazanin" pitchFamily="2" charset="-78"/>
              </a:rPr>
              <a:t>  </a:t>
            </a:r>
            <a:endParaRPr lang="en-US" sz="1400" dirty="0">
              <a:cs typeface="B Nazanin" pitchFamily="2" charset="-78"/>
            </a:endParaRPr>
          </a:p>
          <a:p>
            <a:pPr marL="0" marR="0" lvl="0" indent="0" algn="just" defTabSz="914400" rtl="1" eaLnBrk="1" fontAlgn="base" latinLnBrk="0" hangingPunct="1">
              <a:spcBef>
                <a:spcPts val="300"/>
              </a:spcBef>
              <a:spcAft>
                <a:spcPct val="0"/>
              </a:spcAft>
              <a:buClrTx/>
              <a:buSzTx/>
              <a:buFont typeface="Arial" charset="0"/>
              <a:buNone/>
              <a:tabLst/>
              <a:defRPr/>
            </a:pPr>
            <a:endParaRPr kumimoji="0" lang="en-US" sz="1400" b="0" i="0" u="none" strike="noStrike" kern="1200" cap="none" spc="0" normalizeH="0" baseline="0" noProof="0" dirty="0" smtClean="0">
              <a:ln>
                <a:noFill/>
              </a:ln>
              <a:solidFill>
                <a:schemeClr val="tx1"/>
              </a:solidFill>
              <a:effectLst/>
              <a:uLnTx/>
              <a:uFillTx/>
              <a:latin typeface="+mn-lt"/>
              <a:ea typeface="+mn-ea"/>
              <a:cs typeface="B Nazanin" pitchFamily="2" charset="-7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8" name="Titre 1"/>
          <p:cNvSpPr>
            <a:spLocks noGrp="1"/>
          </p:cNvSpPr>
          <p:nvPr>
            <p:ph type="title"/>
          </p:nvPr>
        </p:nvSpPr>
        <p:spPr>
          <a:xfrm>
            <a:off x="457200" y="274638"/>
            <a:ext cx="8229600" cy="1143000"/>
          </a:xfrm>
        </p:spPr>
        <p:txBody>
          <a:bodyPr/>
          <a:lstStyle/>
          <a:p>
            <a:pPr algn="r" rtl="1"/>
            <a:r>
              <a:rPr lang="fa-IR"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cs typeface="B Nazanin" pitchFamily="2" charset="-78"/>
              </a:rPr>
              <a:t>برنامه نویسی </a:t>
            </a:r>
            <a:r>
              <a:rPr lang="en-US"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cs typeface="B Nazanin" pitchFamily="2" charset="-78"/>
              </a:rPr>
              <a:t>Visual Basic</a:t>
            </a:r>
            <a:endParaRPr lang="fr-CA"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cs typeface="B Nazanin" pitchFamily="2" charset="-78"/>
            </a:endParaRPr>
          </a:p>
        </p:txBody>
      </p:sp>
      <p:sp>
        <p:nvSpPr>
          <p:cNvPr id="9" name="Espace réservé du contenu 2"/>
          <p:cNvSpPr>
            <a:spLocks noGrp="1"/>
          </p:cNvSpPr>
          <p:nvPr>
            <p:ph idx="1"/>
          </p:nvPr>
        </p:nvSpPr>
        <p:spPr>
          <a:xfrm>
            <a:off x="2071670" y="1500174"/>
            <a:ext cx="6615130" cy="5000639"/>
          </a:xfrm>
        </p:spPr>
        <p:txBody>
          <a:bodyPr/>
          <a:lstStyle/>
          <a:p>
            <a:pPr algn="just" rtl="1"/>
            <a:r>
              <a:rPr lang="fa-IR" sz="2800" dirty="0" smtClean="0">
                <a:cs typeface="B Nazanin" pitchFamily="2" charset="-78"/>
              </a:rPr>
              <a:t>ویژوال بیسیک زبان نسبتا بی قاعده ایست.</a:t>
            </a:r>
            <a:endParaRPr lang="fr-CA" sz="2800" dirty="0" smtClean="0">
              <a:cs typeface="B Nazanin" pitchFamily="2" charset="-78"/>
            </a:endParaRPr>
          </a:p>
          <a:p>
            <a:pPr algn="just" rtl="1"/>
            <a:r>
              <a:rPr lang="fa-IR" sz="2800" dirty="0" smtClean="0">
                <a:cs typeface="B Nazanin" pitchFamily="2" charset="-78"/>
              </a:rPr>
              <a:t>دستورات هرکدام قالب خاص خود را دارند و متعدد هستند.</a:t>
            </a:r>
          </a:p>
          <a:p>
            <a:pPr algn="just" rtl="1"/>
            <a:r>
              <a:rPr lang="fa-IR" sz="2800" dirty="0" smtClean="0">
                <a:cs typeface="B Nazanin" pitchFamily="2" charset="-78"/>
              </a:rPr>
              <a:t>ویژوال بیسیک می تواند ساخت یافته استفاده شود و یا به صورت مبتدی و اسکریپتی بکار گرفته شود.</a:t>
            </a:r>
          </a:p>
          <a:p>
            <a:pPr algn="just" rtl="1"/>
            <a:r>
              <a:rPr lang="fa-IR" sz="2800" dirty="0" smtClean="0">
                <a:cs typeface="B Nazanin" pitchFamily="2" charset="-78"/>
              </a:rPr>
              <a:t>برای تعریف متغیر در ویژوال بیسیک، به شرطی که در ابتدای برنامه از </a:t>
            </a:r>
            <a:r>
              <a:rPr lang="en-US" sz="2800" dirty="0" smtClean="0">
                <a:cs typeface="B Nazanin" pitchFamily="2" charset="-78"/>
              </a:rPr>
              <a:t>Option Explicit</a:t>
            </a:r>
            <a:r>
              <a:rPr lang="fa-IR" sz="2800" dirty="0" smtClean="0">
                <a:cs typeface="B Nazanin" pitchFamily="2" charset="-78"/>
              </a:rPr>
              <a:t> استفاده کرده باشیم باید بگوییم:</a:t>
            </a:r>
          </a:p>
          <a:p>
            <a:pPr rtl="1">
              <a:buNone/>
            </a:pPr>
            <a:r>
              <a:rPr lang="en-US" sz="2800" dirty="0" smtClean="0">
                <a:cs typeface="B Nazanin" pitchFamily="2" charset="-78"/>
              </a:rPr>
              <a:t>Dim </a:t>
            </a:r>
            <a:r>
              <a:rPr lang="en-US" sz="2800" dirty="0" err="1" smtClean="0">
                <a:cs typeface="B Nazanin" pitchFamily="2" charset="-78"/>
              </a:rPr>
              <a:t>VariableName</a:t>
            </a:r>
            <a:r>
              <a:rPr lang="en-US" sz="2800" dirty="0" smtClean="0">
                <a:cs typeface="B Nazanin" pitchFamily="2" charset="-78"/>
              </a:rPr>
              <a:t> As </a:t>
            </a:r>
            <a:r>
              <a:rPr lang="en-US" sz="2800" dirty="0" err="1" smtClean="0">
                <a:cs typeface="B Nazanin" pitchFamily="2" charset="-78"/>
              </a:rPr>
              <a:t>VariableType</a:t>
            </a:r>
            <a:endParaRPr lang="en-US" sz="2800" dirty="0" smtClean="0">
              <a:cs typeface="B Nazanin" pitchFamily="2" charset="-78"/>
            </a:endParaRPr>
          </a:p>
          <a:p>
            <a:pPr algn="just" rtl="1">
              <a:buNone/>
            </a:pPr>
            <a:r>
              <a:rPr lang="fa-IR" sz="2800" dirty="0" smtClean="0">
                <a:cs typeface="B Nazanin" pitchFamily="2" charset="-78"/>
              </a:rPr>
              <a:t>در غیر اینصورت می توانیم مستقیما از متغیرها استفاده نماییم ( بدون تعریف آنها)</a:t>
            </a:r>
            <a:endParaRPr lang="fr-CA" sz="2800" dirty="0" smtClean="0">
              <a:cs typeface="B Nazanin" pitchFamily="2" charset="-78"/>
            </a:endParaRPr>
          </a:p>
        </p:txBody>
      </p:sp>
      <p:sp>
        <p:nvSpPr>
          <p:cNvPr id="4" name="Espace réservé du contenu 2"/>
          <p:cNvSpPr txBox="1">
            <a:spLocks/>
          </p:cNvSpPr>
          <p:nvPr/>
        </p:nvSpPr>
        <p:spPr bwMode="auto">
          <a:xfrm>
            <a:off x="0" y="142852"/>
            <a:ext cx="1857356" cy="650085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1" eaLnBrk="1" fontAlgn="base" latinLnBrk="0" hangingPunct="1">
              <a:spcBef>
                <a:spcPts val="300"/>
              </a:spcBef>
              <a:spcAft>
                <a:spcPct val="0"/>
              </a:spcAft>
              <a:buClrTx/>
              <a:buSzTx/>
              <a:buFont typeface="Arial" charset="0"/>
              <a:buNone/>
              <a:tabLst/>
              <a:defRPr/>
            </a:pPr>
            <a:r>
              <a:rPr lang="fa-IR" sz="1400"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cs typeface="B Nazanin" pitchFamily="2" charset="-78"/>
              </a:rPr>
              <a:t>مطالب مطرحی</a:t>
            </a:r>
          </a:p>
          <a:p>
            <a:pPr lvl="0" algn="just" rtl="1">
              <a:spcBef>
                <a:spcPts val="300"/>
              </a:spcBef>
              <a:defRPr/>
            </a:pPr>
            <a:r>
              <a:rPr lang="fa-IR" sz="1400" dirty="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ویژوال بیسیک چیست؟</a:t>
            </a:r>
          </a:p>
          <a:p>
            <a:pPr lvl="0" algn="just" rtl="1">
              <a:spcBef>
                <a:spcPts val="300"/>
              </a:spcBef>
              <a:defRPr/>
            </a:pPr>
            <a:r>
              <a:rPr lang="fa-IR" sz="1400" u="sng" dirty="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  برنامه نویسی وی بی (1)</a:t>
            </a:r>
          </a:p>
          <a:p>
            <a:pPr algn="just" rtl="1">
              <a:spcBef>
                <a:spcPts val="300"/>
              </a:spcBef>
            </a:pPr>
            <a:r>
              <a:rPr lang="fa-IR"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  برنامه نویسی وی بی (2)</a:t>
            </a:r>
          </a:p>
          <a:p>
            <a:pPr lvl="0" algn="just" rtl="1">
              <a:spcBef>
                <a:spcPts val="300"/>
              </a:spcBef>
            </a:pPr>
            <a:r>
              <a:rPr lang="fa-IR"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  برنامه نویسی وی بی – مثال</a:t>
            </a:r>
          </a:p>
          <a:p>
            <a:pPr lvl="0" algn="just" rtl="1">
              <a:spcBef>
                <a:spcPts val="300"/>
              </a:spcBef>
            </a:pPr>
            <a:r>
              <a:rPr lang="fa-IR"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دستورات کار با سیستم فایل</a:t>
            </a:r>
          </a:p>
          <a:p>
            <a:pPr lvl="0" algn="just" rtl="1">
              <a:spcBef>
                <a:spcPts val="300"/>
              </a:spcBef>
            </a:pPr>
            <a:r>
              <a:rPr lang="fa-IR"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دستورات کار با داده فایل</a:t>
            </a:r>
            <a:endParaRPr lang="en-US"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endParaRPr>
          </a:p>
          <a:p>
            <a:pPr lvl="0" algn="just" rtl="1">
              <a:spcBef>
                <a:spcPts val="300"/>
              </a:spcBef>
            </a:pPr>
            <a:r>
              <a:rPr lang="fa-IR"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مدیریت خطا در کار با فایل</a:t>
            </a:r>
          </a:p>
          <a:p>
            <a:pPr lvl="0" algn="just" rtl="1">
              <a:spcBef>
                <a:spcPts val="300"/>
              </a:spcBef>
            </a:pPr>
            <a:r>
              <a:rPr lang="fa-IR"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معرفی </a:t>
            </a:r>
            <a:r>
              <a:rPr lang="en-US" sz="12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urier New" pitchFamily="49" charset="0"/>
                <a:cs typeface="Courier New" pitchFamily="49" charset="0"/>
              </a:rPr>
              <a:t>.NET Framework</a:t>
            </a:r>
          </a:p>
          <a:p>
            <a:pPr lvl="0" algn="just" rtl="1">
              <a:spcBef>
                <a:spcPts val="300"/>
              </a:spcBef>
            </a:pPr>
            <a:r>
              <a:rPr lang="fa-IR" sz="12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urier New" pitchFamily="49" charset="0"/>
                <a:cs typeface="B Nazanin" pitchFamily="2" charset="-78"/>
              </a:rPr>
              <a:t>جمع بندی</a:t>
            </a:r>
            <a:endParaRPr lang="fa-IR"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urier New" pitchFamily="49" charset="0"/>
              <a:cs typeface="B Nazanin" pitchFamily="2" charset="-78"/>
            </a:endParaRPr>
          </a:p>
          <a:p>
            <a:pPr algn="just" rtl="1">
              <a:spcBef>
                <a:spcPts val="300"/>
              </a:spcBef>
            </a:pPr>
            <a:r>
              <a:rPr lang="fa-IR" sz="1400" dirty="0" smtClean="0">
                <a:cs typeface="B Nazanin" pitchFamily="2" charset="-78"/>
              </a:rPr>
              <a:t>  </a:t>
            </a:r>
            <a:endParaRPr lang="en-US" sz="1400" dirty="0">
              <a:cs typeface="B Nazanin" pitchFamily="2" charset="-78"/>
            </a:endParaRPr>
          </a:p>
          <a:p>
            <a:pPr marL="0" marR="0" lvl="0" indent="0" algn="just" defTabSz="914400" rtl="1" eaLnBrk="1" fontAlgn="base" latinLnBrk="0" hangingPunct="1">
              <a:spcBef>
                <a:spcPts val="300"/>
              </a:spcBef>
              <a:spcAft>
                <a:spcPct val="0"/>
              </a:spcAft>
              <a:buClrTx/>
              <a:buSzTx/>
              <a:buFont typeface="Arial" charset="0"/>
              <a:buNone/>
              <a:tabLst/>
              <a:defRPr/>
            </a:pPr>
            <a:endParaRPr kumimoji="0" lang="en-US" sz="1400" b="0" i="0" u="none" strike="noStrike" kern="1200" cap="none" spc="0" normalizeH="0" baseline="0" noProof="0" dirty="0" smtClean="0">
              <a:ln>
                <a:noFill/>
              </a:ln>
              <a:solidFill>
                <a:schemeClr val="tx1"/>
              </a:solidFill>
              <a:effectLst/>
              <a:uLnTx/>
              <a:uFillTx/>
              <a:latin typeface="+mn-lt"/>
              <a:ea typeface="+mn-ea"/>
              <a:cs typeface="B Nazanin" pitchFamily="2" charset="-7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8" name="Titre 1"/>
          <p:cNvSpPr>
            <a:spLocks noGrp="1"/>
          </p:cNvSpPr>
          <p:nvPr>
            <p:ph type="title"/>
          </p:nvPr>
        </p:nvSpPr>
        <p:spPr>
          <a:xfrm>
            <a:off x="457200" y="274638"/>
            <a:ext cx="8229600" cy="1143000"/>
          </a:xfrm>
        </p:spPr>
        <p:txBody>
          <a:bodyPr/>
          <a:lstStyle/>
          <a:p>
            <a:pPr algn="r" rtl="1"/>
            <a:r>
              <a:rPr lang="fa-IR"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cs typeface="B Nazanin" pitchFamily="2" charset="-78"/>
              </a:rPr>
              <a:t>برنامه نویسی  </a:t>
            </a:r>
            <a:r>
              <a:rPr lang="en-US"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cs typeface="B Nazanin" pitchFamily="2" charset="-78"/>
              </a:rPr>
              <a:t>Visual Basic</a:t>
            </a:r>
            <a:r>
              <a:rPr lang="fa-IR"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cs typeface="B Nazanin" pitchFamily="2" charset="-78"/>
              </a:rPr>
              <a:t> </a:t>
            </a:r>
            <a:r>
              <a:rPr lang="fa-IR" sz="32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cs typeface="B Nazanin" pitchFamily="2" charset="-78"/>
              </a:rPr>
              <a:t>(ادامه)</a:t>
            </a:r>
            <a:endParaRPr lang="fr-CA"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cs typeface="B Nazanin" pitchFamily="2" charset="-78"/>
            </a:endParaRPr>
          </a:p>
        </p:txBody>
      </p:sp>
      <p:sp>
        <p:nvSpPr>
          <p:cNvPr id="9" name="Espace réservé du contenu 2"/>
          <p:cNvSpPr>
            <a:spLocks noGrp="1"/>
          </p:cNvSpPr>
          <p:nvPr>
            <p:ph idx="1"/>
          </p:nvPr>
        </p:nvSpPr>
        <p:spPr>
          <a:xfrm>
            <a:off x="2071670" y="1500174"/>
            <a:ext cx="6615130" cy="5000639"/>
          </a:xfrm>
        </p:spPr>
        <p:txBody>
          <a:bodyPr/>
          <a:lstStyle/>
          <a:p>
            <a:pPr algn="just" rtl="1"/>
            <a:r>
              <a:rPr lang="fa-IR" sz="2800" dirty="0" smtClean="0">
                <a:cs typeface="B Nazanin" pitchFamily="2" charset="-78"/>
              </a:rPr>
              <a:t>هر دستور ویژوال بیسیک در یک خط قرار می گیرد و نباید در انتهای آن سمی کالن قرار داد.</a:t>
            </a:r>
            <a:endParaRPr lang="fr-CA" sz="2800" dirty="0" smtClean="0">
              <a:cs typeface="B Nazanin" pitchFamily="2" charset="-78"/>
            </a:endParaRPr>
          </a:p>
          <a:p>
            <a:pPr algn="just" rtl="1"/>
            <a:r>
              <a:rPr lang="fa-IR" sz="2800" dirty="0" smtClean="0">
                <a:cs typeface="B Nazanin" pitchFamily="2" charset="-78"/>
              </a:rPr>
              <a:t>وی بی (</a:t>
            </a:r>
            <a:r>
              <a:rPr lang="en-US" sz="2800" dirty="0" smtClean="0">
                <a:cs typeface="B Nazanin" pitchFamily="2" charset="-78"/>
              </a:rPr>
              <a:t>VB</a:t>
            </a:r>
            <a:r>
              <a:rPr lang="fa-IR" sz="2800" dirty="0" smtClean="0">
                <a:cs typeface="B Nazanin" pitchFamily="2" charset="-78"/>
              </a:rPr>
              <a:t>) به بزرگی و کوچکی حروف حساس نیست و اصطلاحا </a:t>
            </a:r>
            <a:r>
              <a:rPr lang="en-US" sz="2800" dirty="0" smtClean="0">
                <a:cs typeface="B Nazanin" pitchFamily="2" charset="-78"/>
              </a:rPr>
              <a:t>Case </a:t>
            </a:r>
            <a:r>
              <a:rPr lang="en-US" sz="2800" dirty="0" err="1" smtClean="0">
                <a:cs typeface="B Nazanin" pitchFamily="2" charset="-78"/>
              </a:rPr>
              <a:t>Insesnsitive</a:t>
            </a:r>
            <a:r>
              <a:rPr lang="fa-IR" sz="2800" dirty="0" smtClean="0">
                <a:cs typeface="B Nazanin" pitchFamily="2" charset="-78"/>
              </a:rPr>
              <a:t> است.</a:t>
            </a:r>
          </a:p>
          <a:p>
            <a:pPr algn="just" rtl="1"/>
            <a:r>
              <a:rPr lang="fa-IR" sz="2800" dirty="0" smtClean="0">
                <a:cs typeface="B Nazanin" pitchFamily="2" charset="-78"/>
              </a:rPr>
              <a:t>بلاک ها در وی بی توسط دستورات بلاک دار شروع می شوند و توسط دستورات انتهای بلاک مشخص می شوند. برای مثال بلاک های </a:t>
            </a:r>
            <a:r>
              <a:rPr lang="en-US" sz="2800" dirty="0" smtClean="0">
                <a:cs typeface="B Nazanin" pitchFamily="2" charset="-78"/>
              </a:rPr>
              <a:t>For</a:t>
            </a:r>
            <a:r>
              <a:rPr lang="fa-IR" sz="2800" dirty="0" smtClean="0">
                <a:cs typeface="B Nazanin" pitchFamily="2" charset="-78"/>
              </a:rPr>
              <a:t>،</a:t>
            </a:r>
            <a:r>
              <a:rPr lang="en-US" sz="2800" dirty="0" smtClean="0">
                <a:cs typeface="B Nazanin" pitchFamily="2" charset="-78"/>
              </a:rPr>
              <a:t> IF </a:t>
            </a:r>
            <a:r>
              <a:rPr lang="fa-IR" sz="2800" dirty="0" smtClean="0">
                <a:cs typeface="B Nazanin" pitchFamily="2" charset="-78"/>
              </a:rPr>
              <a:t>،</a:t>
            </a:r>
            <a:r>
              <a:rPr lang="en-US" sz="2800" dirty="0" smtClean="0">
                <a:cs typeface="B Nazanin" pitchFamily="2" charset="-78"/>
              </a:rPr>
              <a:t> Do While</a:t>
            </a:r>
            <a:r>
              <a:rPr lang="fa-IR" sz="2800" dirty="0" smtClean="0">
                <a:cs typeface="B Nazanin" pitchFamily="2" charset="-78"/>
              </a:rPr>
              <a:t>،</a:t>
            </a:r>
            <a:r>
              <a:rPr lang="en-US" sz="2800" dirty="0" smtClean="0">
                <a:cs typeface="B Nazanin" pitchFamily="2" charset="-78"/>
              </a:rPr>
              <a:t> Function</a:t>
            </a:r>
            <a:r>
              <a:rPr lang="fa-IR" sz="2800" dirty="0" smtClean="0">
                <a:cs typeface="B Nazanin" pitchFamily="2" charset="-78"/>
              </a:rPr>
              <a:t> و </a:t>
            </a:r>
            <a:r>
              <a:rPr lang="en-US" sz="2800" dirty="0" smtClean="0">
                <a:cs typeface="B Nazanin" pitchFamily="2" charset="-78"/>
              </a:rPr>
              <a:t>Sub</a:t>
            </a:r>
            <a:r>
              <a:rPr lang="fa-IR" sz="2800" dirty="0" smtClean="0">
                <a:cs typeface="B Nazanin" pitchFamily="2" charset="-78"/>
              </a:rPr>
              <a:t> به ترتیب توسط </a:t>
            </a:r>
            <a:r>
              <a:rPr lang="en-US" sz="2800" dirty="0" smtClean="0">
                <a:cs typeface="B Nazanin" pitchFamily="2" charset="-78"/>
              </a:rPr>
              <a:t>Next</a:t>
            </a:r>
            <a:r>
              <a:rPr lang="fa-IR" sz="2800" dirty="0" smtClean="0">
                <a:cs typeface="B Nazanin" pitchFamily="2" charset="-78"/>
              </a:rPr>
              <a:t>،</a:t>
            </a:r>
            <a:r>
              <a:rPr lang="en-US" sz="2800" dirty="0" smtClean="0">
                <a:cs typeface="B Nazanin" pitchFamily="2" charset="-78"/>
              </a:rPr>
              <a:t> </a:t>
            </a:r>
            <a:r>
              <a:rPr lang="en-US" sz="2800" dirty="0" err="1" smtClean="0">
                <a:cs typeface="B Nazanin" pitchFamily="2" charset="-78"/>
              </a:rPr>
              <a:t>Endif</a:t>
            </a:r>
            <a:r>
              <a:rPr lang="fa-IR" sz="2800" dirty="0" smtClean="0">
                <a:cs typeface="B Nazanin" pitchFamily="2" charset="-78"/>
              </a:rPr>
              <a:t>، </a:t>
            </a:r>
            <a:r>
              <a:rPr lang="en-US" sz="2800" dirty="0" smtClean="0">
                <a:cs typeface="B Nazanin" pitchFamily="2" charset="-78"/>
              </a:rPr>
              <a:t>Loop</a:t>
            </a:r>
            <a:r>
              <a:rPr lang="fa-IR" sz="2800" dirty="0" smtClean="0">
                <a:cs typeface="B Nazanin" pitchFamily="2" charset="-78"/>
              </a:rPr>
              <a:t>،</a:t>
            </a:r>
            <a:r>
              <a:rPr lang="en-US" sz="2800" dirty="0" smtClean="0">
                <a:cs typeface="B Nazanin" pitchFamily="2" charset="-78"/>
              </a:rPr>
              <a:t>  End Function</a:t>
            </a:r>
            <a:r>
              <a:rPr lang="fa-IR" sz="2800" dirty="0" smtClean="0">
                <a:cs typeface="B Nazanin" pitchFamily="2" charset="-78"/>
              </a:rPr>
              <a:t> و </a:t>
            </a:r>
            <a:r>
              <a:rPr lang="en-US" sz="2800" dirty="0" smtClean="0">
                <a:cs typeface="B Nazanin" pitchFamily="2" charset="-78"/>
              </a:rPr>
              <a:t>End Sub</a:t>
            </a:r>
            <a:r>
              <a:rPr lang="fa-IR" sz="2800" dirty="0" smtClean="0">
                <a:cs typeface="B Nazanin" pitchFamily="2" charset="-78"/>
              </a:rPr>
              <a:t> شروع و خاتمه می یابند.</a:t>
            </a:r>
            <a:endParaRPr lang="fr-CA" sz="2800" dirty="0" smtClean="0">
              <a:cs typeface="B Nazanin" pitchFamily="2" charset="-78"/>
            </a:endParaRPr>
          </a:p>
        </p:txBody>
      </p:sp>
      <p:sp>
        <p:nvSpPr>
          <p:cNvPr id="6" name="Espace réservé du contenu 2"/>
          <p:cNvSpPr txBox="1">
            <a:spLocks/>
          </p:cNvSpPr>
          <p:nvPr/>
        </p:nvSpPr>
        <p:spPr bwMode="auto">
          <a:xfrm>
            <a:off x="0" y="142852"/>
            <a:ext cx="1857356" cy="650085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1" eaLnBrk="1" fontAlgn="base" latinLnBrk="0" hangingPunct="1">
              <a:spcBef>
                <a:spcPts val="300"/>
              </a:spcBef>
              <a:spcAft>
                <a:spcPct val="0"/>
              </a:spcAft>
              <a:buClrTx/>
              <a:buSzTx/>
              <a:buFont typeface="Arial" charset="0"/>
              <a:buNone/>
              <a:tabLst/>
              <a:defRPr/>
            </a:pPr>
            <a:r>
              <a:rPr lang="fa-IR" sz="1400"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cs typeface="B Nazanin" pitchFamily="2" charset="-78"/>
              </a:rPr>
              <a:t>مطالب مطرحی</a:t>
            </a:r>
          </a:p>
          <a:p>
            <a:pPr lvl="0" algn="just" rtl="1">
              <a:spcBef>
                <a:spcPts val="300"/>
              </a:spcBef>
              <a:defRPr/>
            </a:pPr>
            <a:r>
              <a:rPr lang="fa-IR" sz="1400" dirty="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ویژوال بیسیک چیست؟</a:t>
            </a:r>
          </a:p>
          <a:p>
            <a:pPr lvl="0" algn="just" rtl="1">
              <a:spcBef>
                <a:spcPts val="300"/>
              </a:spcBef>
              <a:defRPr/>
            </a:pPr>
            <a:r>
              <a:rPr lang="fa-IR" sz="1400" dirty="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  برنامه نویسی وی بی (1)</a:t>
            </a:r>
          </a:p>
          <a:p>
            <a:pPr algn="just" rtl="1">
              <a:spcBef>
                <a:spcPts val="300"/>
              </a:spcBef>
            </a:pPr>
            <a:r>
              <a:rPr lang="fa-IR" sz="1400" u="sng"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  برنامه نویسی وی بی (2)</a:t>
            </a:r>
          </a:p>
          <a:p>
            <a:pPr lvl="0" algn="just" rtl="1">
              <a:spcBef>
                <a:spcPts val="300"/>
              </a:spcBef>
            </a:pPr>
            <a:r>
              <a:rPr lang="fa-IR"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  برنامه نویسی وی بی – مثال</a:t>
            </a:r>
          </a:p>
          <a:p>
            <a:pPr lvl="0" algn="just" rtl="1">
              <a:spcBef>
                <a:spcPts val="300"/>
              </a:spcBef>
            </a:pPr>
            <a:r>
              <a:rPr lang="fa-IR"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دستورات کار با سیستم فایل</a:t>
            </a:r>
          </a:p>
          <a:p>
            <a:pPr lvl="0" algn="just" rtl="1">
              <a:spcBef>
                <a:spcPts val="300"/>
              </a:spcBef>
            </a:pPr>
            <a:r>
              <a:rPr lang="fa-IR"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دستورات کار با داده فایل</a:t>
            </a:r>
            <a:endParaRPr lang="en-US"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endParaRPr>
          </a:p>
          <a:p>
            <a:pPr lvl="0" algn="just" rtl="1">
              <a:spcBef>
                <a:spcPts val="300"/>
              </a:spcBef>
            </a:pPr>
            <a:r>
              <a:rPr lang="fa-IR"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مدیریت خطا در کار با فایل</a:t>
            </a:r>
          </a:p>
          <a:p>
            <a:pPr lvl="0" algn="just" rtl="1">
              <a:spcBef>
                <a:spcPts val="300"/>
              </a:spcBef>
            </a:pPr>
            <a:r>
              <a:rPr lang="fa-IR"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معرفی </a:t>
            </a:r>
            <a:r>
              <a:rPr lang="en-US" sz="12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urier New" pitchFamily="49" charset="0"/>
                <a:cs typeface="Courier New" pitchFamily="49" charset="0"/>
              </a:rPr>
              <a:t>.NET Framework</a:t>
            </a:r>
          </a:p>
          <a:p>
            <a:pPr lvl="0" algn="just" rtl="1">
              <a:spcBef>
                <a:spcPts val="300"/>
              </a:spcBef>
            </a:pPr>
            <a:r>
              <a:rPr lang="fa-IR" sz="12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urier New" pitchFamily="49" charset="0"/>
                <a:cs typeface="B Nazanin" pitchFamily="2" charset="-78"/>
              </a:rPr>
              <a:t>جمع بندی</a:t>
            </a:r>
            <a:endParaRPr lang="fa-IR"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urier New" pitchFamily="49" charset="0"/>
              <a:cs typeface="B Nazanin" pitchFamily="2" charset="-78"/>
            </a:endParaRPr>
          </a:p>
          <a:p>
            <a:pPr algn="just" rtl="1">
              <a:spcBef>
                <a:spcPts val="300"/>
              </a:spcBef>
            </a:pPr>
            <a:r>
              <a:rPr lang="fa-IR" sz="1400" dirty="0" smtClean="0">
                <a:cs typeface="B Nazanin" pitchFamily="2" charset="-78"/>
              </a:rPr>
              <a:t>  </a:t>
            </a:r>
            <a:endParaRPr lang="en-US" sz="1400" dirty="0">
              <a:cs typeface="B Nazanin" pitchFamily="2" charset="-78"/>
            </a:endParaRPr>
          </a:p>
          <a:p>
            <a:pPr marL="0" marR="0" lvl="0" indent="0" algn="just" defTabSz="914400" rtl="1" eaLnBrk="1" fontAlgn="base" latinLnBrk="0" hangingPunct="1">
              <a:spcBef>
                <a:spcPts val="300"/>
              </a:spcBef>
              <a:spcAft>
                <a:spcPct val="0"/>
              </a:spcAft>
              <a:buClrTx/>
              <a:buSzTx/>
              <a:buFont typeface="Arial" charset="0"/>
              <a:buNone/>
              <a:tabLst/>
              <a:defRPr/>
            </a:pPr>
            <a:endParaRPr kumimoji="0" lang="en-US" sz="1400" b="0" i="0" u="none" strike="noStrike" kern="1200" cap="none" spc="0" normalizeH="0" baseline="0" noProof="0" dirty="0" smtClean="0">
              <a:ln>
                <a:noFill/>
              </a:ln>
              <a:solidFill>
                <a:schemeClr val="tx1"/>
              </a:solidFill>
              <a:effectLst/>
              <a:uLnTx/>
              <a:uFillTx/>
              <a:latin typeface="+mn-lt"/>
              <a:ea typeface="+mn-ea"/>
              <a:cs typeface="B Nazanin" pitchFamily="2" charset="-7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8" name="Titre 1"/>
          <p:cNvSpPr>
            <a:spLocks noGrp="1"/>
          </p:cNvSpPr>
          <p:nvPr>
            <p:ph type="title"/>
          </p:nvPr>
        </p:nvSpPr>
        <p:spPr>
          <a:xfrm>
            <a:off x="457200" y="274638"/>
            <a:ext cx="8229600" cy="1143000"/>
          </a:xfrm>
        </p:spPr>
        <p:txBody>
          <a:bodyPr/>
          <a:lstStyle/>
          <a:p>
            <a:pPr algn="r" rtl="1"/>
            <a:r>
              <a:rPr lang="fa-IR"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cs typeface="B Nazanin" pitchFamily="2" charset="-78"/>
              </a:rPr>
              <a:t>برنامه نویسی  </a:t>
            </a:r>
            <a:r>
              <a:rPr lang="en-US"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cs typeface="B Nazanin" pitchFamily="2" charset="-78"/>
              </a:rPr>
              <a:t>Visual Basic</a:t>
            </a:r>
            <a:r>
              <a:rPr lang="fa-IR"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cs typeface="B Nazanin" pitchFamily="2" charset="-78"/>
              </a:rPr>
              <a:t> </a:t>
            </a:r>
            <a:r>
              <a:rPr lang="fa-IR" sz="32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cs typeface="B Nazanin" pitchFamily="2" charset="-78"/>
              </a:rPr>
              <a:t>(ادامه)</a:t>
            </a:r>
            <a:endParaRPr lang="fr-CA"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cs typeface="B Nazanin" pitchFamily="2" charset="-78"/>
            </a:endParaRPr>
          </a:p>
        </p:txBody>
      </p:sp>
      <p:sp>
        <p:nvSpPr>
          <p:cNvPr id="9" name="Espace réservé du contenu 2"/>
          <p:cNvSpPr>
            <a:spLocks noGrp="1"/>
          </p:cNvSpPr>
          <p:nvPr>
            <p:ph idx="1"/>
          </p:nvPr>
        </p:nvSpPr>
        <p:spPr>
          <a:xfrm>
            <a:off x="2071670" y="1500174"/>
            <a:ext cx="6615130" cy="5000639"/>
          </a:xfrm>
        </p:spPr>
        <p:txBody>
          <a:bodyPr/>
          <a:lstStyle/>
          <a:p>
            <a:pPr algn="just" rtl="1"/>
            <a:r>
              <a:rPr lang="fa-IR" sz="2800" dirty="0" smtClean="0">
                <a:cs typeface="B Nazanin" pitchFamily="2" charset="-78"/>
              </a:rPr>
              <a:t>برنامه زیر اعداد زوج یک تا </a:t>
            </a:r>
            <a:r>
              <a:rPr lang="en-US" sz="2800" dirty="0" smtClean="0">
                <a:cs typeface="B Nazanin" pitchFamily="2" charset="-78"/>
              </a:rPr>
              <a:t>n</a:t>
            </a:r>
            <a:r>
              <a:rPr lang="fa-IR" sz="2800" dirty="0" smtClean="0">
                <a:cs typeface="B Nazanin" pitchFamily="2" charset="-78"/>
              </a:rPr>
              <a:t>را جمع می کند و نتیجه را نمایش می دهد:</a:t>
            </a:r>
          </a:p>
          <a:p>
            <a:pPr algn="just">
              <a:buNone/>
            </a:pPr>
            <a:r>
              <a:rPr lang="en-US" sz="2400" dirty="0" smtClean="0">
                <a:cs typeface="B Nazanin" pitchFamily="2" charset="-78"/>
              </a:rPr>
              <a:t>Option Explicit </a:t>
            </a:r>
            <a:r>
              <a:rPr lang="en-US" sz="1800" dirty="0" smtClean="0">
                <a:cs typeface="B Nazanin" pitchFamily="2" charset="-78"/>
              </a:rPr>
              <a:t>‘’Forces variable declaration</a:t>
            </a:r>
            <a:endParaRPr lang="en-US" sz="2400" dirty="0" smtClean="0">
              <a:cs typeface="B Nazanin" pitchFamily="2" charset="-78"/>
            </a:endParaRPr>
          </a:p>
          <a:p>
            <a:pPr algn="just">
              <a:buNone/>
            </a:pPr>
            <a:r>
              <a:rPr lang="en-US" sz="2400" dirty="0" smtClean="0">
                <a:cs typeface="B Nazanin" pitchFamily="2" charset="-78"/>
              </a:rPr>
              <a:t>Public Sub </a:t>
            </a:r>
            <a:r>
              <a:rPr lang="en-US" sz="2400" dirty="0" err="1" smtClean="0">
                <a:cs typeface="B Nazanin" pitchFamily="2" charset="-78"/>
              </a:rPr>
              <a:t>EvenSum</a:t>
            </a:r>
            <a:r>
              <a:rPr lang="en-US" sz="2400" dirty="0" smtClean="0">
                <a:cs typeface="B Nazanin" pitchFamily="2" charset="-78"/>
              </a:rPr>
              <a:t>()</a:t>
            </a:r>
          </a:p>
          <a:p>
            <a:pPr algn="just">
              <a:buNone/>
            </a:pPr>
            <a:r>
              <a:rPr lang="en-US" sz="2400" dirty="0" smtClean="0">
                <a:cs typeface="B Nazanin" pitchFamily="2" charset="-78"/>
              </a:rPr>
              <a:t>	Dim </a:t>
            </a:r>
            <a:r>
              <a:rPr lang="en-US" sz="2400" dirty="0" err="1" smtClean="0">
                <a:cs typeface="B Nazanin" pitchFamily="2" charset="-78"/>
              </a:rPr>
              <a:t>i</a:t>
            </a:r>
            <a:r>
              <a:rPr lang="en-US" sz="2400" dirty="0" smtClean="0">
                <a:cs typeface="B Nazanin" pitchFamily="2" charset="-78"/>
              </a:rPr>
              <a:t> as integer , n as integer, sum as integer</a:t>
            </a:r>
          </a:p>
          <a:p>
            <a:pPr algn="just">
              <a:buNone/>
            </a:pPr>
            <a:r>
              <a:rPr lang="en-US" sz="2400" dirty="0" smtClean="0">
                <a:cs typeface="B Nazanin" pitchFamily="2" charset="-78"/>
              </a:rPr>
              <a:t>	Input (n)</a:t>
            </a:r>
          </a:p>
          <a:p>
            <a:pPr algn="just">
              <a:buNone/>
            </a:pPr>
            <a:r>
              <a:rPr lang="en-US" sz="2400" dirty="0" smtClean="0">
                <a:cs typeface="B Nazanin" pitchFamily="2" charset="-78"/>
              </a:rPr>
              <a:t>	For </a:t>
            </a:r>
            <a:r>
              <a:rPr lang="en-US" sz="2400" dirty="0" err="1" smtClean="0">
                <a:cs typeface="B Nazanin" pitchFamily="2" charset="-78"/>
              </a:rPr>
              <a:t>i</a:t>
            </a:r>
            <a:r>
              <a:rPr lang="en-US" sz="2400" dirty="0" smtClean="0">
                <a:cs typeface="B Nazanin" pitchFamily="2" charset="-78"/>
              </a:rPr>
              <a:t>=2 to n step 2</a:t>
            </a:r>
          </a:p>
          <a:p>
            <a:pPr algn="just">
              <a:buNone/>
            </a:pPr>
            <a:r>
              <a:rPr lang="en-US" sz="2400" dirty="0" smtClean="0">
                <a:cs typeface="B Nazanin" pitchFamily="2" charset="-78"/>
              </a:rPr>
              <a:t>	</a:t>
            </a:r>
            <a:r>
              <a:rPr lang="en-US" sz="2400" dirty="0" smtClean="0">
                <a:cs typeface="B Nazanin" pitchFamily="2" charset="-78"/>
              </a:rPr>
              <a:t>	</a:t>
            </a:r>
            <a:r>
              <a:rPr lang="en-US" sz="2400" dirty="0" smtClean="0">
                <a:cs typeface="B Nazanin" pitchFamily="2" charset="-78"/>
              </a:rPr>
              <a:t>sum=sum + </a:t>
            </a:r>
            <a:r>
              <a:rPr lang="en-US" sz="2400" dirty="0" err="1" smtClean="0">
                <a:cs typeface="B Nazanin" pitchFamily="2" charset="-78"/>
              </a:rPr>
              <a:t>i</a:t>
            </a:r>
            <a:endParaRPr lang="en-US" sz="2400" dirty="0" smtClean="0">
              <a:cs typeface="B Nazanin" pitchFamily="2" charset="-78"/>
            </a:endParaRPr>
          </a:p>
          <a:p>
            <a:pPr algn="just">
              <a:buNone/>
            </a:pPr>
            <a:r>
              <a:rPr lang="fr-CA" sz="2400" dirty="0" smtClean="0">
                <a:cs typeface="B Nazanin" pitchFamily="2" charset="-78"/>
              </a:rPr>
              <a:t>	</a:t>
            </a:r>
            <a:r>
              <a:rPr lang="fr-CA" sz="2400" dirty="0" err="1" smtClean="0">
                <a:cs typeface="B Nazanin" pitchFamily="2" charset="-78"/>
              </a:rPr>
              <a:t>Next</a:t>
            </a:r>
            <a:r>
              <a:rPr lang="fr-CA" sz="2400" dirty="0" smtClean="0">
                <a:cs typeface="B Nazanin" pitchFamily="2" charset="-78"/>
              </a:rPr>
              <a:t> i</a:t>
            </a:r>
          </a:p>
          <a:p>
            <a:pPr algn="just">
              <a:buNone/>
            </a:pPr>
            <a:r>
              <a:rPr lang="fr-CA" sz="2400" dirty="0" smtClean="0">
                <a:cs typeface="B Nazanin" pitchFamily="2" charset="-78"/>
              </a:rPr>
              <a:t>	</a:t>
            </a:r>
            <a:r>
              <a:rPr lang="fr-CA" sz="2400" dirty="0" err="1" smtClean="0">
                <a:cs typeface="B Nazanin" pitchFamily="2" charset="-78"/>
              </a:rPr>
              <a:t>Print</a:t>
            </a:r>
            <a:r>
              <a:rPr lang="fr-CA" sz="2400" dirty="0" smtClean="0">
                <a:cs typeface="B Nazanin" pitchFamily="2" charset="-78"/>
              </a:rPr>
              <a:t> (n)</a:t>
            </a:r>
          </a:p>
          <a:p>
            <a:pPr algn="just">
              <a:buNone/>
            </a:pPr>
            <a:r>
              <a:rPr lang="fr-CA" sz="2400" dirty="0" smtClean="0">
                <a:cs typeface="B Nazanin" pitchFamily="2" charset="-78"/>
              </a:rPr>
              <a:t>End </a:t>
            </a:r>
            <a:r>
              <a:rPr lang="fr-CA" sz="2400" dirty="0" err="1" smtClean="0">
                <a:cs typeface="B Nazanin" pitchFamily="2" charset="-78"/>
              </a:rPr>
              <a:t>Sub</a:t>
            </a:r>
            <a:endParaRPr lang="fr-CA" sz="2800" dirty="0" smtClean="0">
              <a:cs typeface="B Nazanin" pitchFamily="2" charset="-78"/>
            </a:endParaRPr>
          </a:p>
          <a:p>
            <a:pPr algn="just">
              <a:buNone/>
            </a:pPr>
            <a:endParaRPr lang="fr-CA" sz="2800" dirty="0" smtClean="0">
              <a:cs typeface="B Nazanin" pitchFamily="2" charset="-78"/>
            </a:endParaRPr>
          </a:p>
        </p:txBody>
      </p:sp>
      <p:sp>
        <p:nvSpPr>
          <p:cNvPr id="4" name="Espace réservé du contenu 2"/>
          <p:cNvSpPr txBox="1">
            <a:spLocks/>
          </p:cNvSpPr>
          <p:nvPr/>
        </p:nvSpPr>
        <p:spPr bwMode="auto">
          <a:xfrm>
            <a:off x="0" y="142852"/>
            <a:ext cx="1857356" cy="650085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1" eaLnBrk="1" fontAlgn="base" latinLnBrk="0" hangingPunct="1">
              <a:spcBef>
                <a:spcPts val="300"/>
              </a:spcBef>
              <a:spcAft>
                <a:spcPct val="0"/>
              </a:spcAft>
              <a:buClrTx/>
              <a:buSzTx/>
              <a:buFont typeface="Arial" charset="0"/>
              <a:buNone/>
              <a:tabLst/>
              <a:defRPr/>
            </a:pPr>
            <a:r>
              <a:rPr lang="fa-IR" sz="140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cs typeface="B Nazanin" pitchFamily="2" charset="-78"/>
              </a:rPr>
              <a:t>مطالب مطرحی</a:t>
            </a:r>
          </a:p>
          <a:p>
            <a:pPr lvl="0" algn="just" rtl="1">
              <a:spcBef>
                <a:spcPts val="300"/>
              </a:spcBef>
              <a:defRPr/>
            </a:pPr>
            <a:r>
              <a:rPr lang="fa-IR" sz="1400" dirty="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ویژوال بیسیک چیست؟</a:t>
            </a:r>
          </a:p>
          <a:p>
            <a:pPr lvl="0" algn="just" rtl="1">
              <a:spcBef>
                <a:spcPts val="300"/>
              </a:spcBef>
              <a:defRPr/>
            </a:pPr>
            <a:r>
              <a:rPr lang="fa-IR" sz="1400" dirty="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  برنامه نویسی وی بی (1)</a:t>
            </a:r>
          </a:p>
          <a:p>
            <a:pPr algn="just" rtl="1">
              <a:spcBef>
                <a:spcPts val="300"/>
              </a:spcBef>
            </a:pPr>
            <a:r>
              <a:rPr lang="fa-IR"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  برنامه نویسی وی بی (2)</a:t>
            </a:r>
          </a:p>
          <a:p>
            <a:pPr lvl="0" algn="just" rtl="1">
              <a:spcBef>
                <a:spcPts val="300"/>
              </a:spcBef>
            </a:pPr>
            <a:r>
              <a:rPr lang="fa-IR" sz="1400" u="sng"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  برنامه نویسی وی بی – مثال</a:t>
            </a:r>
          </a:p>
          <a:p>
            <a:pPr lvl="0" algn="just" rtl="1">
              <a:spcBef>
                <a:spcPts val="300"/>
              </a:spcBef>
            </a:pPr>
            <a:r>
              <a:rPr lang="fa-IR"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دستورات کار با سیستم فایل</a:t>
            </a:r>
          </a:p>
          <a:p>
            <a:pPr lvl="0" algn="just" rtl="1">
              <a:spcBef>
                <a:spcPts val="300"/>
              </a:spcBef>
            </a:pPr>
            <a:r>
              <a:rPr lang="fa-IR"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دستورات کار با داده فایل</a:t>
            </a:r>
            <a:endParaRPr lang="en-US"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endParaRPr>
          </a:p>
          <a:p>
            <a:pPr lvl="0" algn="just" rtl="1">
              <a:spcBef>
                <a:spcPts val="300"/>
              </a:spcBef>
            </a:pPr>
            <a:r>
              <a:rPr lang="fa-IR"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مدیریت خطا در کار با فایل</a:t>
            </a:r>
          </a:p>
          <a:p>
            <a:pPr lvl="0" algn="just" rtl="1">
              <a:spcBef>
                <a:spcPts val="300"/>
              </a:spcBef>
            </a:pPr>
            <a:r>
              <a:rPr lang="fa-IR"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معرفی </a:t>
            </a:r>
            <a:r>
              <a:rPr lang="en-US" sz="12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urier New" pitchFamily="49" charset="0"/>
                <a:cs typeface="Courier New" pitchFamily="49" charset="0"/>
              </a:rPr>
              <a:t>.NET Framework</a:t>
            </a:r>
          </a:p>
          <a:p>
            <a:pPr lvl="0" algn="just" rtl="1">
              <a:spcBef>
                <a:spcPts val="300"/>
              </a:spcBef>
            </a:pPr>
            <a:r>
              <a:rPr lang="fa-IR" sz="12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urier New" pitchFamily="49" charset="0"/>
                <a:cs typeface="B Nazanin" pitchFamily="2" charset="-78"/>
              </a:rPr>
              <a:t>جمع بندی</a:t>
            </a:r>
            <a:endParaRPr lang="fa-IR"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urier New" pitchFamily="49" charset="0"/>
              <a:cs typeface="B Nazanin" pitchFamily="2" charset="-78"/>
            </a:endParaRPr>
          </a:p>
          <a:p>
            <a:pPr algn="just" rtl="1">
              <a:spcBef>
                <a:spcPts val="300"/>
              </a:spcBef>
            </a:pPr>
            <a:r>
              <a:rPr lang="fa-IR" sz="1400" dirty="0" smtClean="0">
                <a:cs typeface="B Nazanin" pitchFamily="2" charset="-78"/>
              </a:rPr>
              <a:t>  </a:t>
            </a:r>
            <a:endParaRPr lang="en-US" sz="1400" dirty="0">
              <a:cs typeface="B Nazanin" pitchFamily="2" charset="-78"/>
            </a:endParaRPr>
          </a:p>
          <a:p>
            <a:pPr marL="0" marR="0" lvl="0" indent="0" algn="just" defTabSz="914400" rtl="1" eaLnBrk="1" fontAlgn="base" latinLnBrk="0" hangingPunct="1">
              <a:spcBef>
                <a:spcPts val="300"/>
              </a:spcBef>
              <a:spcAft>
                <a:spcPct val="0"/>
              </a:spcAft>
              <a:buClrTx/>
              <a:buSzTx/>
              <a:buFont typeface="Arial" charset="0"/>
              <a:buNone/>
              <a:tabLst/>
              <a:defRPr/>
            </a:pPr>
            <a:endParaRPr kumimoji="0" lang="en-US" sz="1400" i="0" u="none" strike="noStrike" kern="1200" cap="none" spc="0" normalizeH="0" baseline="0" noProof="0" dirty="0" smtClean="0">
              <a:ln>
                <a:noFill/>
              </a:ln>
              <a:solidFill>
                <a:schemeClr val="tx1"/>
              </a:solidFill>
              <a:effectLst/>
              <a:uLnTx/>
              <a:uFillTx/>
              <a:latin typeface="+mn-lt"/>
              <a:ea typeface="+mn-ea"/>
              <a:cs typeface="B Nazanin" pitchFamily="2" charset="-78"/>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8" name="Titre 1"/>
          <p:cNvSpPr>
            <a:spLocks noGrp="1"/>
          </p:cNvSpPr>
          <p:nvPr>
            <p:ph type="title"/>
          </p:nvPr>
        </p:nvSpPr>
        <p:spPr>
          <a:xfrm>
            <a:off x="457200" y="274638"/>
            <a:ext cx="8229600" cy="1143000"/>
          </a:xfrm>
        </p:spPr>
        <p:txBody>
          <a:bodyPr/>
          <a:lstStyle/>
          <a:p>
            <a:pPr algn="r" rtl="1"/>
            <a:r>
              <a:rPr lang="fa-IR"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cs typeface="B Nazanin" pitchFamily="2" charset="-78"/>
              </a:rPr>
              <a:t>دستورات کار با سیستم فایل</a:t>
            </a:r>
            <a:endParaRPr lang="fa-IR"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cs typeface="B Nazanin" pitchFamily="2" charset="-78"/>
            </a:endParaRPr>
          </a:p>
        </p:txBody>
      </p:sp>
      <p:sp>
        <p:nvSpPr>
          <p:cNvPr id="9" name="Espace réservé du contenu 2"/>
          <p:cNvSpPr>
            <a:spLocks noGrp="1"/>
          </p:cNvSpPr>
          <p:nvPr>
            <p:ph idx="1"/>
          </p:nvPr>
        </p:nvSpPr>
        <p:spPr>
          <a:xfrm>
            <a:off x="2071670" y="1285860"/>
            <a:ext cx="6615130" cy="5214953"/>
          </a:xfrm>
        </p:spPr>
        <p:txBody>
          <a:bodyPr/>
          <a:lstStyle/>
          <a:p>
            <a:pPr algn="just" rtl="1">
              <a:buNone/>
            </a:pPr>
            <a:r>
              <a:rPr lang="fa-IR" sz="2800" dirty="0" smtClean="0">
                <a:cs typeface="B Nazanin" pitchFamily="2" charset="-78"/>
              </a:rPr>
              <a:t>از آنجایی که وی بی زبان قدرتمندی نیست، تنها دستورات کلی کار با سیستم فایل را در بر می گیرد:</a:t>
            </a:r>
          </a:p>
          <a:p>
            <a:pPr algn="just" rtl="1"/>
            <a:r>
              <a:rPr lang="en-US" sz="2800" dirty="0" err="1" smtClean="0">
                <a:cs typeface="B Nazanin" pitchFamily="2" charset="-78"/>
              </a:rPr>
              <a:t>ChDrive</a:t>
            </a:r>
            <a:r>
              <a:rPr lang="fa-IR" sz="2800" dirty="0" smtClean="0">
                <a:cs typeface="B Nazanin" pitchFamily="2" charset="-78"/>
              </a:rPr>
              <a:t>: تغییر درایو جاری برنامه</a:t>
            </a:r>
          </a:p>
          <a:p>
            <a:pPr algn="just" rtl="1"/>
            <a:r>
              <a:rPr lang="en-US" sz="2800" dirty="0" err="1" smtClean="0">
                <a:cs typeface="B Nazanin" pitchFamily="2" charset="-78"/>
              </a:rPr>
              <a:t>ChDir</a:t>
            </a:r>
            <a:r>
              <a:rPr lang="fa-IR" sz="2800" dirty="0" smtClean="0">
                <a:cs typeface="B Nazanin" pitchFamily="2" charset="-78"/>
              </a:rPr>
              <a:t>: تغییر پوشه جاری برنامه</a:t>
            </a:r>
          </a:p>
          <a:p>
            <a:pPr algn="just" rtl="1"/>
            <a:r>
              <a:rPr lang="en-US" sz="2800" dirty="0" err="1" smtClean="0">
                <a:cs typeface="B Nazanin" pitchFamily="2" charset="-78"/>
              </a:rPr>
              <a:t>FileCopy</a:t>
            </a:r>
            <a:r>
              <a:rPr lang="fa-IR" sz="2800" dirty="0" smtClean="0">
                <a:cs typeface="B Nazanin" pitchFamily="2" charset="-78"/>
              </a:rPr>
              <a:t>: کپی یک فایل</a:t>
            </a:r>
          </a:p>
          <a:p>
            <a:pPr algn="just" rtl="1"/>
            <a:r>
              <a:rPr lang="en-US" sz="2800" dirty="0" smtClean="0">
                <a:cs typeface="B Nazanin" pitchFamily="2" charset="-78"/>
              </a:rPr>
              <a:t>Kill</a:t>
            </a:r>
            <a:r>
              <a:rPr lang="fa-IR" sz="2800" dirty="0" smtClean="0">
                <a:cs typeface="B Nazanin" pitchFamily="2" charset="-78"/>
              </a:rPr>
              <a:t>: پاک کردن یک فایل</a:t>
            </a:r>
          </a:p>
          <a:p>
            <a:pPr algn="just" rtl="1"/>
            <a:r>
              <a:rPr lang="en-US" sz="2800" dirty="0" err="1" smtClean="0">
                <a:cs typeface="B Nazanin" pitchFamily="2" charset="-78"/>
              </a:rPr>
              <a:t>MkDir</a:t>
            </a:r>
            <a:r>
              <a:rPr lang="fa-IR" sz="2800" dirty="0" smtClean="0">
                <a:cs typeface="B Nazanin" pitchFamily="2" charset="-78"/>
              </a:rPr>
              <a:t>: ساختن یک پوشه</a:t>
            </a:r>
          </a:p>
          <a:p>
            <a:pPr algn="just" rtl="1"/>
            <a:r>
              <a:rPr lang="en-US" sz="2800" dirty="0" err="1" smtClean="0">
                <a:cs typeface="B Nazanin" pitchFamily="2" charset="-78"/>
              </a:rPr>
              <a:t>RmDir</a:t>
            </a:r>
            <a:r>
              <a:rPr lang="fa-IR" sz="2800" dirty="0" smtClean="0">
                <a:cs typeface="B Nazanin" pitchFamily="2" charset="-78"/>
              </a:rPr>
              <a:t>: حذف یک پوشه</a:t>
            </a:r>
          </a:p>
          <a:p>
            <a:pPr algn="just" rtl="1"/>
            <a:r>
              <a:rPr lang="en-US" sz="2800" dirty="0" smtClean="0">
                <a:cs typeface="B Nazanin" pitchFamily="2" charset="-78"/>
              </a:rPr>
              <a:t>Move</a:t>
            </a:r>
            <a:r>
              <a:rPr lang="fa-IR" sz="2800" dirty="0" smtClean="0">
                <a:cs typeface="B Nazanin" pitchFamily="2" charset="-78"/>
              </a:rPr>
              <a:t>: انتقال و تغییر نام یک فایل</a:t>
            </a:r>
          </a:p>
          <a:p>
            <a:pPr algn="just" rtl="1"/>
            <a:r>
              <a:rPr lang="en-US" sz="2800" dirty="0" smtClean="0">
                <a:cs typeface="B Nazanin" pitchFamily="2" charset="-78"/>
              </a:rPr>
              <a:t>Dir</a:t>
            </a:r>
            <a:r>
              <a:rPr lang="fa-IR" sz="2800" dirty="0" smtClean="0">
                <a:cs typeface="B Nazanin" pitchFamily="2" charset="-78"/>
              </a:rPr>
              <a:t>: وجود و عدم وجود یک فایل را اطلاع می دهد</a:t>
            </a:r>
          </a:p>
          <a:p>
            <a:pPr algn="just" rtl="1">
              <a:buNone/>
            </a:pPr>
            <a:r>
              <a:rPr lang="fa-IR" sz="2800" dirty="0" smtClean="0">
                <a:cs typeface="B Nazanin" pitchFamily="2" charset="-78"/>
              </a:rPr>
              <a:t>این دستورات در صفحات بعدی با مثال بررسی شده اند.</a:t>
            </a:r>
          </a:p>
          <a:p>
            <a:pPr algn="just">
              <a:buNone/>
            </a:pPr>
            <a:endParaRPr lang="fr-CA" sz="2800" dirty="0" smtClean="0">
              <a:cs typeface="B Nazanin" pitchFamily="2" charset="-78"/>
            </a:endParaRPr>
          </a:p>
          <a:p>
            <a:pPr algn="just">
              <a:buNone/>
            </a:pPr>
            <a:endParaRPr lang="fr-CA" sz="2800" dirty="0" smtClean="0">
              <a:cs typeface="B Nazanin" pitchFamily="2" charset="-78"/>
            </a:endParaRPr>
          </a:p>
        </p:txBody>
      </p:sp>
      <p:sp>
        <p:nvSpPr>
          <p:cNvPr id="5" name="Espace réservé du contenu 2"/>
          <p:cNvSpPr txBox="1">
            <a:spLocks/>
          </p:cNvSpPr>
          <p:nvPr/>
        </p:nvSpPr>
        <p:spPr bwMode="auto">
          <a:xfrm>
            <a:off x="0" y="142852"/>
            <a:ext cx="1857356" cy="650085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1" eaLnBrk="1" fontAlgn="base" latinLnBrk="0" hangingPunct="1">
              <a:spcBef>
                <a:spcPts val="300"/>
              </a:spcBef>
              <a:spcAft>
                <a:spcPct val="0"/>
              </a:spcAft>
              <a:buClrTx/>
              <a:buSzTx/>
              <a:buFont typeface="Arial" charset="0"/>
              <a:buNone/>
              <a:tabLst/>
              <a:defRPr/>
            </a:pPr>
            <a:r>
              <a:rPr lang="fa-IR" sz="1400"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cs typeface="B Nazanin" pitchFamily="2" charset="-78"/>
              </a:rPr>
              <a:t>مطالب مطرحی</a:t>
            </a:r>
          </a:p>
          <a:p>
            <a:pPr marL="0" marR="0" lvl="0" indent="0" algn="just" defTabSz="914400" rtl="1" eaLnBrk="1" fontAlgn="base" latinLnBrk="0" hangingPunct="1">
              <a:spcBef>
                <a:spcPts val="300"/>
              </a:spcBef>
              <a:spcAft>
                <a:spcPct val="0"/>
              </a:spcAft>
              <a:buClrTx/>
              <a:buSzTx/>
              <a:buFont typeface="Arial" charset="0"/>
              <a:buNone/>
              <a:tabLst/>
              <a:defRPr/>
            </a:pPr>
            <a:r>
              <a:rPr kumimoji="0" lang="fa-IR" sz="1400" i="0" u="none" strike="noStrike" kern="1200" normalizeH="0" baseline="0" noProof="0" dirty="0" smtClean="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mn-lt"/>
                <a:ea typeface="+mn-ea"/>
                <a:cs typeface="B Nazanin" pitchFamily="2" charset="-78"/>
              </a:rPr>
              <a:t>ویژوال بیسیک چیست؟</a:t>
            </a:r>
          </a:p>
          <a:p>
            <a:pPr lvl="0" algn="just" rtl="1">
              <a:spcBef>
                <a:spcPts val="300"/>
              </a:spcBef>
            </a:pPr>
            <a:r>
              <a:rPr lang="fa-IR" sz="1400" u="sng"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دستورات کار با سیستم فایل</a:t>
            </a:r>
          </a:p>
          <a:p>
            <a:pPr lvl="0" algn="just" rtl="1">
              <a:spcBef>
                <a:spcPts val="300"/>
              </a:spcBef>
            </a:pPr>
            <a:r>
              <a:rPr lang="fa-IR" sz="1400" dirty="0" smtClean="0">
                <a:ln w="18415" cmpd="sng">
                  <a:solidFill>
                    <a:srgbClr val="FFFFFF"/>
                  </a:solidFill>
                  <a:prstDash val="solid"/>
                </a:ln>
                <a:solidFill>
                  <a:srgbClr val="FFFFFF"/>
                </a:solidFill>
                <a:effectLst>
                  <a:outerShdw blurRad="38100" dist="38100" dir="2700000" algn="tl">
                    <a:srgbClr val="000000">
                      <a:alpha val="43137"/>
                    </a:srgbClr>
                  </a:outerShdw>
                </a:effectLst>
                <a:latin typeface="Courier New" pitchFamily="49" charset="0"/>
                <a:cs typeface="Courier New" pitchFamily="49" charset="0"/>
              </a:rPr>
              <a:t>  </a:t>
            </a:r>
            <a:r>
              <a:rPr lang="en-US" sz="1400" dirty="0" err="1" smtClean="0">
                <a:ln w="18415" cmpd="sng">
                  <a:solidFill>
                    <a:srgbClr val="FFFFFF"/>
                  </a:solidFill>
                  <a:prstDash val="solid"/>
                </a:ln>
                <a:solidFill>
                  <a:srgbClr val="FFFFFF"/>
                </a:solidFill>
                <a:effectLst>
                  <a:outerShdw blurRad="38100" dist="38100" dir="2700000" algn="tl">
                    <a:srgbClr val="000000">
                      <a:alpha val="43137"/>
                    </a:srgbClr>
                  </a:outerShdw>
                </a:effectLst>
                <a:latin typeface="Courier New" pitchFamily="49" charset="0"/>
                <a:cs typeface="Courier New" pitchFamily="49" charset="0"/>
              </a:rPr>
              <a:t>ChDrive</a:t>
            </a:r>
            <a:endParaRPr lang="en-US" sz="1400" dirty="0" smtClean="0">
              <a:ln w="18415" cmpd="sng">
                <a:solidFill>
                  <a:srgbClr val="FFFFFF"/>
                </a:solidFill>
                <a:prstDash val="solid"/>
              </a:ln>
              <a:solidFill>
                <a:srgbClr val="FFFFFF"/>
              </a:solidFill>
              <a:effectLst>
                <a:outerShdw blurRad="38100" dist="38100" dir="2700000" algn="tl">
                  <a:srgbClr val="000000">
                    <a:alpha val="43137"/>
                  </a:srgbClr>
                </a:outerShdw>
              </a:effectLst>
              <a:latin typeface="Courier New" pitchFamily="49" charset="0"/>
              <a:cs typeface="Courier New" pitchFamily="49" charset="0"/>
            </a:endParaRPr>
          </a:p>
          <a:p>
            <a:pPr lvl="0" algn="just" rtl="1">
              <a:spcBef>
                <a:spcPts val="300"/>
              </a:spcBef>
            </a:pPr>
            <a:r>
              <a:rPr lang="en-US" sz="1400" dirty="0" smtClean="0">
                <a:ln w="18415" cmpd="sng">
                  <a:solidFill>
                    <a:srgbClr val="FFFFFF"/>
                  </a:solidFill>
                  <a:prstDash val="solid"/>
                </a:ln>
                <a:solidFill>
                  <a:srgbClr val="FFFFFF"/>
                </a:solidFill>
                <a:effectLst>
                  <a:outerShdw blurRad="38100" dist="38100" dir="2700000" algn="tl">
                    <a:srgbClr val="000000">
                      <a:alpha val="43137"/>
                    </a:srgbClr>
                  </a:outerShdw>
                </a:effectLst>
                <a:latin typeface="Courier New" pitchFamily="49" charset="0"/>
                <a:cs typeface="Courier New" pitchFamily="49" charset="0"/>
              </a:rPr>
              <a:t> </a:t>
            </a:r>
            <a:r>
              <a:rPr lang="fa-IR" sz="1400" dirty="0" smtClean="0">
                <a:ln w="18415" cmpd="sng">
                  <a:solidFill>
                    <a:srgbClr val="FFFFFF"/>
                  </a:solidFill>
                  <a:prstDash val="solid"/>
                </a:ln>
                <a:solidFill>
                  <a:srgbClr val="FFFFFF"/>
                </a:solidFill>
                <a:effectLst>
                  <a:outerShdw blurRad="38100" dist="38100" dir="2700000" algn="tl">
                    <a:srgbClr val="000000">
                      <a:alpha val="43137"/>
                    </a:srgbClr>
                  </a:outerShdw>
                </a:effectLst>
                <a:latin typeface="Courier New" pitchFamily="49" charset="0"/>
                <a:cs typeface="Courier New" pitchFamily="49" charset="0"/>
              </a:rPr>
              <a:t> </a:t>
            </a:r>
            <a:r>
              <a:rPr lang="en-US" sz="1400" dirty="0" err="1" smtClean="0">
                <a:ln w="18415" cmpd="sng">
                  <a:solidFill>
                    <a:srgbClr val="FFFFFF"/>
                  </a:solidFill>
                  <a:prstDash val="solid"/>
                </a:ln>
                <a:solidFill>
                  <a:srgbClr val="FFFFFF"/>
                </a:solidFill>
                <a:effectLst>
                  <a:outerShdw blurRad="38100" dist="38100" dir="2700000" algn="tl">
                    <a:srgbClr val="000000">
                      <a:alpha val="43137"/>
                    </a:srgbClr>
                  </a:outerShdw>
                </a:effectLst>
                <a:latin typeface="Courier New" pitchFamily="49" charset="0"/>
                <a:cs typeface="Courier New" pitchFamily="49" charset="0"/>
              </a:rPr>
              <a:t>ChDir</a:t>
            </a:r>
            <a:endParaRPr lang="en-US" sz="1400" dirty="0" smtClean="0">
              <a:ln w="18415" cmpd="sng">
                <a:solidFill>
                  <a:srgbClr val="FFFFFF"/>
                </a:solidFill>
                <a:prstDash val="solid"/>
              </a:ln>
              <a:solidFill>
                <a:srgbClr val="FFFFFF"/>
              </a:solidFill>
              <a:effectLst>
                <a:outerShdw blurRad="38100" dist="38100" dir="2700000" algn="tl">
                  <a:srgbClr val="000000">
                    <a:alpha val="43137"/>
                  </a:srgbClr>
                </a:outerShdw>
              </a:effectLst>
              <a:latin typeface="Courier New" pitchFamily="49" charset="0"/>
              <a:cs typeface="Courier New" pitchFamily="49" charset="0"/>
            </a:endParaRPr>
          </a:p>
          <a:p>
            <a:pPr lvl="0" algn="just" rtl="1">
              <a:spcBef>
                <a:spcPts val="300"/>
              </a:spcBef>
            </a:pPr>
            <a:r>
              <a:rPr lang="fa-IR" sz="1400" dirty="0" smtClean="0">
                <a:ln w="18415" cmpd="sng">
                  <a:solidFill>
                    <a:srgbClr val="FFFFFF"/>
                  </a:solidFill>
                  <a:prstDash val="solid"/>
                </a:ln>
                <a:solidFill>
                  <a:srgbClr val="FFFFFF"/>
                </a:solidFill>
                <a:effectLst>
                  <a:outerShdw blurRad="38100" dist="38100" dir="2700000" algn="tl">
                    <a:srgbClr val="000000">
                      <a:alpha val="43137"/>
                    </a:srgbClr>
                  </a:outerShdw>
                </a:effectLst>
                <a:latin typeface="Courier New" pitchFamily="49" charset="0"/>
                <a:cs typeface="Courier New" pitchFamily="49" charset="0"/>
              </a:rPr>
              <a:t>  </a:t>
            </a:r>
            <a:r>
              <a:rPr lang="en-US" sz="1400" dirty="0" err="1" smtClean="0">
                <a:ln w="18415" cmpd="sng">
                  <a:solidFill>
                    <a:srgbClr val="FFFFFF"/>
                  </a:solidFill>
                  <a:prstDash val="solid"/>
                </a:ln>
                <a:solidFill>
                  <a:srgbClr val="FFFFFF"/>
                </a:solidFill>
                <a:effectLst>
                  <a:outerShdw blurRad="38100" dist="38100" dir="2700000" algn="tl">
                    <a:srgbClr val="000000">
                      <a:alpha val="43137"/>
                    </a:srgbClr>
                  </a:outerShdw>
                </a:effectLst>
                <a:latin typeface="Courier New" pitchFamily="49" charset="0"/>
                <a:cs typeface="Courier New" pitchFamily="49" charset="0"/>
              </a:rPr>
              <a:t>FileCopy</a:t>
            </a:r>
            <a:endParaRPr lang="en-US" sz="1400" dirty="0" smtClean="0">
              <a:ln w="18415" cmpd="sng">
                <a:solidFill>
                  <a:srgbClr val="FFFFFF"/>
                </a:solidFill>
                <a:prstDash val="solid"/>
              </a:ln>
              <a:solidFill>
                <a:srgbClr val="FFFFFF"/>
              </a:solidFill>
              <a:effectLst>
                <a:outerShdw blurRad="38100" dist="38100" dir="2700000" algn="tl">
                  <a:srgbClr val="000000">
                    <a:alpha val="43137"/>
                  </a:srgbClr>
                </a:outerShdw>
              </a:effectLst>
              <a:latin typeface="Courier New" pitchFamily="49" charset="0"/>
              <a:cs typeface="Courier New" pitchFamily="49" charset="0"/>
            </a:endParaRPr>
          </a:p>
          <a:p>
            <a:pPr lvl="0" algn="just" rtl="1">
              <a:spcBef>
                <a:spcPts val="300"/>
              </a:spcBef>
            </a:pPr>
            <a:r>
              <a:rPr lang="fa-IR" sz="1400" dirty="0" smtClean="0">
                <a:ln w="18415" cmpd="sng">
                  <a:solidFill>
                    <a:srgbClr val="FFFFFF"/>
                  </a:solidFill>
                  <a:prstDash val="solid"/>
                </a:ln>
                <a:solidFill>
                  <a:srgbClr val="FFFFFF"/>
                </a:solidFill>
                <a:effectLst>
                  <a:outerShdw blurRad="38100" dist="38100" dir="2700000" algn="tl">
                    <a:srgbClr val="000000">
                      <a:alpha val="43137"/>
                    </a:srgbClr>
                  </a:outerShdw>
                </a:effectLst>
                <a:latin typeface="Courier New" pitchFamily="49" charset="0"/>
                <a:cs typeface="Courier New" pitchFamily="49" charset="0"/>
              </a:rPr>
              <a:t>  </a:t>
            </a:r>
            <a:r>
              <a:rPr lang="en-US" sz="1400" dirty="0" smtClean="0">
                <a:ln w="18415" cmpd="sng">
                  <a:solidFill>
                    <a:srgbClr val="FFFFFF"/>
                  </a:solidFill>
                  <a:prstDash val="solid"/>
                </a:ln>
                <a:solidFill>
                  <a:srgbClr val="FFFFFF"/>
                </a:solidFill>
                <a:effectLst>
                  <a:outerShdw blurRad="38100" dist="38100" dir="2700000" algn="tl">
                    <a:srgbClr val="000000">
                      <a:alpha val="43137"/>
                    </a:srgbClr>
                  </a:outerShdw>
                </a:effectLst>
                <a:latin typeface="Courier New" pitchFamily="49" charset="0"/>
                <a:cs typeface="Courier New" pitchFamily="49" charset="0"/>
              </a:rPr>
              <a:t>Kill</a:t>
            </a:r>
            <a:endParaRPr lang="fa-IR" sz="1400" dirty="0" smtClean="0">
              <a:ln w="18415" cmpd="sng">
                <a:solidFill>
                  <a:srgbClr val="FFFFFF"/>
                </a:solidFill>
                <a:prstDash val="solid"/>
              </a:ln>
              <a:solidFill>
                <a:srgbClr val="FFFFFF"/>
              </a:solidFill>
              <a:effectLst>
                <a:outerShdw blurRad="38100" dist="38100" dir="2700000" algn="tl">
                  <a:srgbClr val="000000">
                    <a:alpha val="43137"/>
                  </a:srgbClr>
                </a:outerShdw>
              </a:effectLst>
              <a:latin typeface="Courier New" pitchFamily="49" charset="0"/>
              <a:cs typeface="Courier New" pitchFamily="49" charset="0"/>
            </a:endParaRPr>
          </a:p>
          <a:p>
            <a:pPr lvl="0" algn="just" rtl="1">
              <a:spcBef>
                <a:spcPts val="300"/>
              </a:spcBef>
            </a:pPr>
            <a:r>
              <a:rPr lang="fa-IR" sz="1400" dirty="0" smtClean="0">
                <a:ln w="18415" cmpd="sng">
                  <a:solidFill>
                    <a:srgbClr val="FFFFFF"/>
                  </a:solidFill>
                  <a:prstDash val="solid"/>
                </a:ln>
                <a:solidFill>
                  <a:srgbClr val="FFFFFF"/>
                </a:solidFill>
                <a:effectLst>
                  <a:outerShdw blurRad="38100" dist="38100" dir="2700000" algn="tl">
                    <a:srgbClr val="000000">
                      <a:alpha val="43137"/>
                    </a:srgbClr>
                  </a:outerShdw>
                </a:effectLst>
                <a:latin typeface="Courier New" pitchFamily="49" charset="0"/>
                <a:cs typeface="Courier New" pitchFamily="49" charset="0"/>
              </a:rPr>
              <a:t>  </a:t>
            </a:r>
            <a:r>
              <a:rPr lang="en-US" sz="1400" dirty="0" err="1" smtClean="0">
                <a:ln w="18415" cmpd="sng">
                  <a:solidFill>
                    <a:srgbClr val="FFFFFF"/>
                  </a:solidFill>
                  <a:prstDash val="solid"/>
                </a:ln>
                <a:solidFill>
                  <a:srgbClr val="FFFFFF"/>
                </a:solidFill>
                <a:effectLst>
                  <a:outerShdw blurRad="38100" dist="38100" dir="2700000" algn="tl">
                    <a:srgbClr val="000000">
                      <a:alpha val="43137"/>
                    </a:srgbClr>
                  </a:outerShdw>
                </a:effectLst>
                <a:latin typeface="Courier New" pitchFamily="49" charset="0"/>
                <a:cs typeface="Courier New" pitchFamily="49" charset="0"/>
              </a:rPr>
              <a:t>MkDir</a:t>
            </a:r>
            <a:endParaRPr lang="en-US" sz="1400" dirty="0" smtClean="0">
              <a:ln w="18415" cmpd="sng">
                <a:solidFill>
                  <a:srgbClr val="FFFFFF"/>
                </a:solidFill>
                <a:prstDash val="solid"/>
              </a:ln>
              <a:solidFill>
                <a:srgbClr val="FFFFFF"/>
              </a:solidFill>
              <a:effectLst>
                <a:outerShdw blurRad="38100" dist="38100" dir="2700000" algn="tl">
                  <a:srgbClr val="000000">
                    <a:alpha val="43137"/>
                  </a:srgbClr>
                </a:outerShdw>
              </a:effectLst>
              <a:latin typeface="Courier New" pitchFamily="49" charset="0"/>
              <a:cs typeface="Courier New" pitchFamily="49" charset="0"/>
            </a:endParaRPr>
          </a:p>
          <a:p>
            <a:pPr lvl="0" algn="just" rtl="1">
              <a:spcBef>
                <a:spcPts val="300"/>
              </a:spcBef>
            </a:pPr>
            <a:r>
              <a:rPr lang="fa-IR" sz="1400" dirty="0" smtClean="0">
                <a:ln w="18415" cmpd="sng">
                  <a:solidFill>
                    <a:srgbClr val="FFFFFF"/>
                  </a:solidFill>
                  <a:prstDash val="solid"/>
                </a:ln>
                <a:solidFill>
                  <a:srgbClr val="FFFFFF"/>
                </a:solidFill>
                <a:effectLst>
                  <a:outerShdw blurRad="38100" dist="38100" dir="2700000" algn="tl">
                    <a:srgbClr val="000000">
                      <a:alpha val="43137"/>
                    </a:srgbClr>
                  </a:outerShdw>
                </a:effectLst>
                <a:latin typeface="Courier New" pitchFamily="49" charset="0"/>
                <a:cs typeface="Courier New" pitchFamily="49" charset="0"/>
              </a:rPr>
              <a:t>  </a:t>
            </a:r>
            <a:r>
              <a:rPr lang="en-US" sz="1400" dirty="0" err="1" smtClean="0">
                <a:ln w="18415" cmpd="sng">
                  <a:solidFill>
                    <a:srgbClr val="FFFFFF"/>
                  </a:solidFill>
                  <a:prstDash val="solid"/>
                </a:ln>
                <a:solidFill>
                  <a:srgbClr val="FFFFFF"/>
                </a:solidFill>
                <a:effectLst>
                  <a:outerShdw blurRad="38100" dist="38100" dir="2700000" algn="tl">
                    <a:srgbClr val="000000">
                      <a:alpha val="43137"/>
                    </a:srgbClr>
                  </a:outerShdw>
                </a:effectLst>
                <a:latin typeface="Courier New" pitchFamily="49" charset="0"/>
                <a:cs typeface="Courier New" pitchFamily="49" charset="0"/>
              </a:rPr>
              <a:t>RmDir</a:t>
            </a:r>
            <a:endParaRPr lang="fa-IR" sz="1400" dirty="0" smtClean="0">
              <a:ln w="18415" cmpd="sng">
                <a:solidFill>
                  <a:srgbClr val="FFFFFF"/>
                </a:solidFill>
                <a:prstDash val="solid"/>
              </a:ln>
              <a:solidFill>
                <a:srgbClr val="FFFFFF"/>
              </a:solidFill>
              <a:effectLst>
                <a:outerShdw blurRad="38100" dist="38100" dir="2700000" algn="tl">
                  <a:srgbClr val="000000">
                    <a:alpha val="43137"/>
                  </a:srgbClr>
                </a:outerShdw>
              </a:effectLst>
              <a:latin typeface="Courier New" pitchFamily="49" charset="0"/>
              <a:cs typeface="Courier New" pitchFamily="49" charset="0"/>
            </a:endParaRPr>
          </a:p>
          <a:p>
            <a:pPr lvl="0" algn="just" rtl="1">
              <a:spcBef>
                <a:spcPts val="300"/>
              </a:spcBef>
            </a:pPr>
            <a:r>
              <a:rPr lang="fa-IR" sz="1400" dirty="0" smtClean="0">
                <a:ln w="18415" cmpd="sng">
                  <a:solidFill>
                    <a:srgbClr val="FFFFFF"/>
                  </a:solidFill>
                  <a:prstDash val="solid"/>
                </a:ln>
                <a:solidFill>
                  <a:srgbClr val="FFFFFF"/>
                </a:solidFill>
                <a:effectLst>
                  <a:outerShdw blurRad="38100" dist="38100" dir="2700000" algn="tl">
                    <a:srgbClr val="000000">
                      <a:alpha val="43137"/>
                    </a:srgbClr>
                  </a:outerShdw>
                </a:effectLst>
                <a:latin typeface="Courier New" pitchFamily="49" charset="0"/>
                <a:cs typeface="Courier New" pitchFamily="49" charset="0"/>
              </a:rPr>
              <a:t>  </a:t>
            </a:r>
            <a:r>
              <a:rPr lang="en-US" sz="1400" dirty="0" smtClean="0">
                <a:ln w="18415" cmpd="sng">
                  <a:solidFill>
                    <a:srgbClr val="FFFFFF"/>
                  </a:solidFill>
                  <a:prstDash val="solid"/>
                </a:ln>
                <a:solidFill>
                  <a:srgbClr val="FFFFFF"/>
                </a:solidFill>
                <a:effectLst>
                  <a:outerShdw blurRad="38100" dist="38100" dir="2700000" algn="tl">
                    <a:srgbClr val="000000">
                      <a:alpha val="43137"/>
                    </a:srgbClr>
                  </a:outerShdw>
                </a:effectLst>
                <a:latin typeface="Courier New" pitchFamily="49" charset="0"/>
                <a:cs typeface="Courier New" pitchFamily="49" charset="0"/>
              </a:rPr>
              <a:t>Move</a:t>
            </a:r>
          </a:p>
          <a:p>
            <a:pPr lvl="0" algn="just" rtl="1">
              <a:spcBef>
                <a:spcPts val="300"/>
              </a:spcBef>
            </a:pPr>
            <a:r>
              <a:rPr lang="fa-IR" sz="1400" dirty="0" smtClean="0">
                <a:ln w="18415" cmpd="sng">
                  <a:solidFill>
                    <a:srgbClr val="FFFFFF"/>
                  </a:solidFill>
                  <a:prstDash val="solid"/>
                </a:ln>
                <a:solidFill>
                  <a:srgbClr val="FFFFFF"/>
                </a:solidFill>
                <a:effectLst>
                  <a:outerShdw blurRad="38100" dist="38100" dir="2700000" algn="tl">
                    <a:srgbClr val="000000">
                      <a:alpha val="43137"/>
                    </a:srgbClr>
                  </a:outerShdw>
                </a:effectLst>
                <a:latin typeface="Courier New" pitchFamily="49" charset="0"/>
                <a:cs typeface="Courier New" pitchFamily="49" charset="0"/>
              </a:rPr>
              <a:t>  </a:t>
            </a:r>
            <a:r>
              <a:rPr lang="en-US" sz="1400" dirty="0" smtClean="0">
                <a:ln w="18415" cmpd="sng">
                  <a:solidFill>
                    <a:srgbClr val="FFFFFF"/>
                  </a:solidFill>
                  <a:prstDash val="solid"/>
                </a:ln>
                <a:solidFill>
                  <a:srgbClr val="FFFFFF"/>
                </a:solidFill>
                <a:effectLst>
                  <a:outerShdw blurRad="38100" dist="38100" dir="2700000" algn="tl">
                    <a:srgbClr val="000000">
                      <a:alpha val="43137"/>
                    </a:srgbClr>
                  </a:outerShdw>
                </a:effectLst>
                <a:latin typeface="Courier New" pitchFamily="49" charset="0"/>
                <a:cs typeface="Courier New" pitchFamily="49" charset="0"/>
              </a:rPr>
              <a:t>Dir</a:t>
            </a:r>
          </a:p>
          <a:p>
            <a:pPr lvl="0" algn="just" rtl="1">
              <a:spcBef>
                <a:spcPts val="300"/>
              </a:spcBef>
            </a:pPr>
            <a:r>
              <a:rPr lang="fa-IR"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دستورات کار با داده فایل</a:t>
            </a:r>
            <a:endParaRPr lang="en-US"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endParaRPr>
          </a:p>
          <a:p>
            <a:pPr lvl="0" algn="just" rtl="1">
              <a:spcBef>
                <a:spcPts val="300"/>
              </a:spcBef>
            </a:pPr>
            <a:r>
              <a:rPr lang="fa-IR"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مدیریت خطا در کار با فایل</a:t>
            </a:r>
          </a:p>
          <a:p>
            <a:pPr lvl="0" algn="just" rtl="1">
              <a:spcBef>
                <a:spcPts val="300"/>
              </a:spcBef>
            </a:pPr>
            <a:r>
              <a:rPr lang="fa-IR"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معرفی </a:t>
            </a:r>
            <a:r>
              <a:rPr lang="en-US" sz="12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urier New" pitchFamily="49" charset="0"/>
                <a:cs typeface="Courier New" pitchFamily="49" charset="0"/>
              </a:rPr>
              <a:t>.NET Framework</a:t>
            </a:r>
          </a:p>
          <a:p>
            <a:pPr lvl="0" algn="just" rtl="1">
              <a:spcBef>
                <a:spcPts val="300"/>
              </a:spcBef>
            </a:pPr>
            <a:r>
              <a:rPr lang="fa-IR" sz="12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urier New" pitchFamily="49" charset="0"/>
                <a:cs typeface="B Nazanin" pitchFamily="2" charset="-78"/>
              </a:rPr>
              <a:t>جمع بندی</a:t>
            </a:r>
            <a:endParaRPr lang="fa-IR"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urier New" pitchFamily="49" charset="0"/>
              <a:cs typeface="B Nazanin" pitchFamily="2" charset="-78"/>
            </a:endParaRPr>
          </a:p>
          <a:p>
            <a:pPr algn="just" rtl="1">
              <a:spcBef>
                <a:spcPts val="300"/>
              </a:spcBef>
            </a:pPr>
            <a:r>
              <a:rPr lang="fa-IR" sz="1400" dirty="0" smtClean="0">
                <a:cs typeface="B Nazanin" pitchFamily="2" charset="-78"/>
              </a:rPr>
              <a:t>  </a:t>
            </a:r>
            <a:endParaRPr lang="en-US" sz="1400" dirty="0">
              <a:cs typeface="B Nazanin" pitchFamily="2" charset="-78"/>
            </a:endParaRPr>
          </a:p>
          <a:p>
            <a:pPr marL="0" marR="0" lvl="0" indent="0" algn="just" defTabSz="914400" rtl="1" eaLnBrk="1" fontAlgn="base" latinLnBrk="0" hangingPunct="1">
              <a:spcBef>
                <a:spcPts val="300"/>
              </a:spcBef>
              <a:spcAft>
                <a:spcPct val="0"/>
              </a:spcAft>
              <a:buClrTx/>
              <a:buSzTx/>
              <a:buFont typeface="Arial" charset="0"/>
              <a:buNone/>
              <a:tabLst/>
              <a:defRPr/>
            </a:pPr>
            <a:endParaRPr kumimoji="0" lang="en-US" sz="1400" b="0" i="0" u="none" strike="noStrike" kern="1200" cap="none" spc="0" normalizeH="0" baseline="0" noProof="0" dirty="0" smtClean="0">
              <a:ln>
                <a:noFill/>
              </a:ln>
              <a:solidFill>
                <a:schemeClr val="tx1"/>
              </a:solidFill>
              <a:effectLst/>
              <a:uLnTx/>
              <a:uFillTx/>
              <a:latin typeface="+mn-lt"/>
              <a:ea typeface="+mn-ea"/>
              <a:cs typeface="B Nazanin" pitchFamily="2" charset="-78"/>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8" name="Titre 1"/>
          <p:cNvSpPr>
            <a:spLocks noGrp="1"/>
          </p:cNvSpPr>
          <p:nvPr>
            <p:ph type="title"/>
          </p:nvPr>
        </p:nvSpPr>
        <p:spPr>
          <a:xfrm>
            <a:off x="457200" y="274638"/>
            <a:ext cx="8229600" cy="1143000"/>
          </a:xfrm>
        </p:spPr>
        <p:txBody>
          <a:bodyPr/>
          <a:lstStyle/>
          <a:p>
            <a:pPr algn="r" rtl="1"/>
            <a:r>
              <a:rPr lang="fa-IR"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cs typeface="B Nazanin" pitchFamily="2" charset="-78"/>
              </a:rPr>
              <a:t>دستورات کار با سیستم فایل </a:t>
            </a:r>
            <a:r>
              <a:rPr lang="fa-IR" sz="32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cs typeface="B Nazanin" pitchFamily="2" charset="-78"/>
              </a:rPr>
              <a:t>(ادامه)</a:t>
            </a:r>
            <a:endParaRPr lang="fa-IR"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cs typeface="B Nazanin" pitchFamily="2" charset="-78"/>
            </a:endParaRPr>
          </a:p>
        </p:txBody>
      </p:sp>
      <p:sp>
        <p:nvSpPr>
          <p:cNvPr id="9" name="Espace réservé du contenu 2"/>
          <p:cNvSpPr>
            <a:spLocks noGrp="1"/>
          </p:cNvSpPr>
          <p:nvPr>
            <p:ph idx="1"/>
          </p:nvPr>
        </p:nvSpPr>
        <p:spPr>
          <a:xfrm>
            <a:off x="2071670" y="1357298"/>
            <a:ext cx="6615130" cy="5143515"/>
          </a:xfrm>
        </p:spPr>
        <p:txBody>
          <a:bodyPr/>
          <a:lstStyle/>
          <a:p>
            <a:pPr algn="just">
              <a:buNone/>
            </a:pPr>
            <a:r>
              <a:rPr lang="en-US" sz="2800" dirty="0" err="1" smtClean="0">
                <a:cs typeface="B Nazanin" pitchFamily="2" charset="-78"/>
              </a:rPr>
              <a:t>ChDrive</a:t>
            </a:r>
            <a:r>
              <a:rPr lang="en-US" sz="2800" dirty="0" smtClean="0">
                <a:cs typeface="B Nazanin" pitchFamily="2" charset="-78"/>
              </a:rPr>
              <a:t>:</a:t>
            </a:r>
            <a:endParaRPr lang="fa-IR" sz="2800" dirty="0" smtClean="0">
              <a:cs typeface="B Nazanin" pitchFamily="2" charset="-78"/>
            </a:endParaRPr>
          </a:p>
          <a:p>
            <a:pPr marL="0" indent="0" algn="just" rtl="1">
              <a:buNone/>
            </a:pPr>
            <a:r>
              <a:rPr lang="fa-IR" sz="2800" dirty="0" smtClean="0">
                <a:cs typeface="B Nazanin" pitchFamily="2" charset="-78"/>
              </a:rPr>
              <a:t>از این دستور برای تغییر درایو جاری برنامه استفاده می شود و اجازه کار کردن در یک درایو دیگر را به برنامه نویس می دهد. مثال:</a:t>
            </a:r>
          </a:p>
          <a:p>
            <a:pPr marL="0" indent="0" algn="just">
              <a:buNone/>
            </a:pPr>
            <a:r>
              <a:rPr lang="en-US" sz="2800" dirty="0" err="1" smtClean="0">
                <a:cs typeface="B Nazanin" pitchFamily="2" charset="-78"/>
              </a:rPr>
              <a:t>ChDrive</a:t>
            </a:r>
            <a:r>
              <a:rPr lang="en-US" sz="2800" dirty="0" smtClean="0">
                <a:cs typeface="B Nazanin" pitchFamily="2" charset="-78"/>
              </a:rPr>
              <a:t>(“D”)</a:t>
            </a:r>
          </a:p>
          <a:p>
            <a:pPr marL="0" indent="0" algn="just">
              <a:buNone/>
            </a:pPr>
            <a:r>
              <a:rPr lang="en-US" sz="2800" dirty="0" err="1" smtClean="0">
                <a:cs typeface="B Nazanin" pitchFamily="2" charset="-78"/>
              </a:rPr>
              <a:t>MsgBox</a:t>
            </a:r>
            <a:r>
              <a:rPr lang="en-US" sz="2800" dirty="0" smtClean="0">
                <a:cs typeface="B Nazanin" pitchFamily="2" charset="-78"/>
              </a:rPr>
              <a:t> </a:t>
            </a:r>
            <a:r>
              <a:rPr lang="en-US" sz="2800" dirty="0" err="1" smtClean="0">
                <a:cs typeface="B Nazanin" pitchFamily="2" charset="-78"/>
              </a:rPr>
              <a:t>CurDir</a:t>
            </a:r>
            <a:endParaRPr lang="en-US" sz="2800" dirty="0" smtClean="0">
              <a:cs typeface="B Nazanin" pitchFamily="2" charset="-78"/>
            </a:endParaRPr>
          </a:p>
          <a:p>
            <a:pPr marL="0" indent="0" algn="just" rtl="1">
              <a:buNone/>
            </a:pPr>
            <a:r>
              <a:rPr lang="fa-IR" sz="2400" dirty="0" smtClean="0">
                <a:cs typeface="B Nazanin" pitchFamily="2" charset="-78"/>
              </a:rPr>
              <a:t>برنامه فوق درایو جاری را به </a:t>
            </a:r>
            <a:r>
              <a:rPr lang="en-US" sz="2400" dirty="0" smtClean="0">
                <a:cs typeface="B Nazanin" pitchFamily="2" charset="-78"/>
              </a:rPr>
              <a:t>D</a:t>
            </a:r>
            <a:r>
              <a:rPr lang="fa-IR" sz="2400" dirty="0" smtClean="0">
                <a:cs typeface="B Nazanin" pitchFamily="2" charset="-78"/>
              </a:rPr>
              <a:t> تغییر داده و پوشه جاری برنامه را در قالب یک پنجره اعلان نمایش می دهد.</a:t>
            </a:r>
          </a:p>
          <a:p>
            <a:pPr marL="0" indent="0" algn="just" rtl="1">
              <a:buNone/>
            </a:pPr>
            <a:r>
              <a:rPr lang="fa-IR" sz="2400" dirty="0" smtClean="0">
                <a:cs typeface="B Nazanin" pitchFamily="2" charset="-78"/>
              </a:rPr>
              <a:t>* لازم به ذکر است که هر برنامه یک پوشه جاری تعریف شده دارد که در صورتی که از آدرسهای نسبی استفاده شود، آنها را نسبت به پوشه جاری خود می پوید.</a:t>
            </a:r>
          </a:p>
          <a:p>
            <a:pPr algn="just" rtl="1">
              <a:buNone/>
            </a:pPr>
            <a:endParaRPr lang="fr-CA" sz="2800" dirty="0" smtClean="0">
              <a:cs typeface="B Nazanin" pitchFamily="2" charset="-78"/>
            </a:endParaRPr>
          </a:p>
          <a:p>
            <a:pPr algn="just">
              <a:buNone/>
            </a:pPr>
            <a:endParaRPr lang="fr-CA" sz="2800" dirty="0" smtClean="0">
              <a:cs typeface="B Nazanin" pitchFamily="2" charset="-78"/>
            </a:endParaRPr>
          </a:p>
        </p:txBody>
      </p:sp>
      <p:sp>
        <p:nvSpPr>
          <p:cNvPr id="4" name="Espace réservé du contenu 2"/>
          <p:cNvSpPr txBox="1">
            <a:spLocks/>
          </p:cNvSpPr>
          <p:nvPr/>
        </p:nvSpPr>
        <p:spPr bwMode="auto">
          <a:xfrm>
            <a:off x="0" y="142852"/>
            <a:ext cx="1857356" cy="650085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1" eaLnBrk="1" fontAlgn="base" latinLnBrk="0" hangingPunct="1">
              <a:spcBef>
                <a:spcPts val="300"/>
              </a:spcBef>
              <a:spcAft>
                <a:spcPct val="0"/>
              </a:spcAft>
              <a:buClrTx/>
              <a:buSzTx/>
              <a:buFont typeface="Arial" charset="0"/>
              <a:buNone/>
              <a:tabLst/>
              <a:defRPr/>
            </a:pPr>
            <a:r>
              <a:rPr lang="fa-IR" sz="1400"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cs typeface="B Nazanin" pitchFamily="2" charset="-78"/>
              </a:rPr>
              <a:t>مطالب مطرحی</a:t>
            </a:r>
          </a:p>
          <a:p>
            <a:pPr marL="0" marR="0" lvl="0" indent="0" algn="just" defTabSz="914400" rtl="1" eaLnBrk="1" fontAlgn="base" latinLnBrk="0" hangingPunct="1">
              <a:spcBef>
                <a:spcPts val="300"/>
              </a:spcBef>
              <a:spcAft>
                <a:spcPct val="0"/>
              </a:spcAft>
              <a:buClrTx/>
              <a:buSzTx/>
              <a:buFont typeface="Arial" charset="0"/>
              <a:buNone/>
              <a:tabLst/>
              <a:defRPr/>
            </a:pPr>
            <a:r>
              <a:rPr kumimoji="0" lang="fa-IR" sz="1400" i="0" u="none" strike="noStrike" kern="1200" normalizeH="0" baseline="0" noProof="0" dirty="0" smtClean="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mn-lt"/>
                <a:ea typeface="+mn-ea"/>
                <a:cs typeface="B Nazanin" pitchFamily="2" charset="-78"/>
              </a:rPr>
              <a:t>ویژوال بیسیک چیست؟</a:t>
            </a:r>
          </a:p>
          <a:p>
            <a:pPr lvl="0" algn="just" rtl="1">
              <a:spcBef>
                <a:spcPts val="300"/>
              </a:spcBef>
            </a:pPr>
            <a:r>
              <a:rPr lang="fa-IR"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دستورات کار با سیستم فایل</a:t>
            </a:r>
          </a:p>
          <a:p>
            <a:pPr lvl="0" algn="just" rtl="1">
              <a:spcBef>
                <a:spcPts val="300"/>
              </a:spcBef>
            </a:pPr>
            <a:r>
              <a:rPr lang="fa-IR" sz="1400" dirty="0" smtClean="0">
                <a:ln w="18415" cmpd="sng">
                  <a:solidFill>
                    <a:srgbClr val="FFFFFF"/>
                  </a:solidFill>
                  <a:prstDash val="solid"/>
                </a:ln>
                <a:solidFill>
                  <a:srgbClr val="FFFFFF"/>
                </a:solidFill>
                <a:effectLst>
                  <a:outerShdw blurRad="38100" dist="38100" dir="2700000" algn="tl">
                    <a:srgbClr val="000000">
                      <a:alpha val="43137"/>
                    </a:srgbClr>
                  </a:outerShdw>
                </a:effectLst>
                <a:latin typeface="Courier New" pitchFamily="49" charset="0"/>
                <a:cs typeface="Courier New" pitchFamily="49" charset="0"/>
              </a:rPr>
              <a:t>  </a:t>
            </a:r>
            <a:r>
              <a:rPr lang="en-US" sz="1400" u="sng" dirty="0" err="1" smtClean="0">
                <a:ln w="18415" cmpd="sng">
                  <a:solidFill>
                    <a:srgbClr val="FFFFFF"/>
                  </a:solidFill>
                  <a:prstDash val="solid"/>
                </a:ln>
                <a:solidFill>
                  <a:srgbClr val="FFFFFF"/>
                </a:solidFill>
                <a:effectLst>
                  <a:outerShdw blurRad="38100" dist="38100" dir="2700000" algn="tl">
                    <a:srgbClr val="000000">
                      <a:alpha val="43137"/>
                    </a:srgbClr>
                  </a:outerShdw>
                </a:effectLst>
                <a:latin typeface="Courier New" pitchFamily="49" charset="0"/>
                <a:cs typeface="Courier New" pitchFamily="49" charset="0"/>
              </a:rPr>
              <a:t>ChDrive</a:t>
            </a:r>
            <a:endParaRPr lang="en-US" sz="1400" u="sng" dirty="0" smtClean="0">
              <a:ln w="18415" cmpd="sng">
                <a:solidFill>
                  <a:srgbClr val="FFFFFF"/>
                </a:solidFill>
                <a:prstDash val="solid"/>
              </a:ln>
              <a:solidFill>
                <a:srgbClr val="FFFFFF"/>
              </a:solidFill>
              <a:effectLst>
                <a:outerShdw blurRad="38100" dist="38100" dir="2700000" algn="tl">
                  <a:srgbClr val="000000">
                    <a:alpha val="43137"/>
                  </a:srgbClr>
                </a:outerShdw>
              </a:effectLst>
              <a:latin typeface="Courier New" pitchFamily="49" charset="0"/>
              <a:cs typeface="Courier New" pitchFamily="49" charset="0"/>
            </a:endParaRPr>
          </a:p>
          <a:p>
            <a:pPr lvl="0" algn="just" rtl="1">
              <a:spcBef>
                <a:spcPts val="300"/>
              </a:spcBef>
            </a:pPr>
            <a:r>
              <a:rPr lang="en-US" sz="1400" dirty="0" smtClean="0">
                <a:ln w="18415" cmpd="sng">
                  <a:solidFill>
                    <a:srgbClr val="FFFFFF"/>
                  </a:solidFill>
                  <a:prstDash val="solid"/>
                </a:ln>
                <a:solidFill>
                  <a:srgbClr val="FFFFFF"/>
                </a:solidFill>
                <a:effectLst>
                  <a:outerShdw blurRad="38100" dist="38100" dir="2700000" algn="tl">
                    <a:srgbClr val="000000">
                      <a:alpha val="43137"/>
                    </a:srgbClr>
                  </a:outerShdw>
                </a:effectLst>
                <a:latin typeface="Courier New" pitchFamily="49" charset="0"/>
                <a:cs typeface="Courier New" pitchFamily="49" charset="0"/>
              </a:rPr>
              <a:t> </a:t>
            </a:r>
            <a:r>
              <a:rPr lang="fa-IR" sz="1400" dirty="0" smtClean="0">
                <a:ln w="18415" cmpd="sng">
                  <a:solidFill>
                    <a:srgbClr val="FFFFFF"/>
                  </a:solidFill>
                  <a:prstDash val="solid"/>
                </a:ln>
                <a:solidFill>
                  <a:srgbClr val="FFFFFF"/>
                </a:solidFill>
                <a:effectLst>
                  <a:outerShdw blurRad="38100" dist="38100" dir="2700000" algn="tl">
                    <a:srgbClr val="000000">
                      <a:alpha val="43137"/>
                    </a:srgbClr>
                  </a:outerShdw>
                </a:effectLst>
                <a:latin typeface="Courier New" pitchFamily="49" charset="0"/>
                <a:cs typeface="Courier New" pitchFamily="49" charset="0"/>
              </a:rPr>
              <a:t> </a:t>
            </a:r>
            <a:r>
              <a:rPr lang="en-US" sz="1400" dirty="0" err="1" smtClean="0">
                <a:ln w="18415" cmpd="sng">
                  <a:solidFill>
                    <a:srgbClr val="FFFFFF"/>
                  </a:solidFill>
                  <a:prstDash val="solid"/>
                </a:ln>
                <a:solidFill>
                  <a:srgbClr val="FFFFFF"/>
                </a:solidFill>
                <a:effectLst>
                  <a:outerShdw blurRad="38100" dist="38100" dir="2700000" algn="tl">
                    <a:srgbClr val="000000">
                      <a:alpha val="43137"/>
                    </a:srgbClr>
                  </a:outerShdw>
                </a:effectLst>
                <a:latin typeface="Courier New" pitchFamily="49" charset="0"/>
                <a:cs typeface="Courier New" pitchFamily="49" charset="0"/>
              </a:rPr>
              <a:t>ChDir</a:t>
            </a:r>
            <a:endParaRPr lang="en-US" sz="1400" dirty="0" smtClean="0">
              <a:ln w="18415" cmpd="sng">
                <a:solidFill>
                  <a:srgbClr val="FFFFFF"/>
                </a:solidFill>
                <a:prstDash val="solid"/>
              </a:ln>
              <a:solidFill>
                <a:srgbClr val="FFFFFF"/>
              </a:solidFill>
              <a:effectLst>
                <a:outerShdw blurRad="38100" dist="38100" dir="2700000" algn="tl">
                  <a:srgbClr val="000000">
                    <a:alpha val="43137"/>
                  </a:srgbClr>
                </a:outerShdw>
              </a:effectLst>
              <a:latin typeface="Courier New" pitchFamily="49" charset="0"/>
              <a:cs typeface="Courier New" pitchFamily="49" charset="0"/>
            </a:endParaRPr>
          </a:p>
          <a:p>
            <a:pPr lvl="0" algn="just" rtl="1">
              <a:spcBef>
                <a:spcPts val="300"/>
              </a:spcBef>
            </a:pPr>
            <a:r>
              <a:rPr lang="fa-IR" sz="1400" dirty="0" smtClean="0">
                <a:ln w="18415" cmpd="sng">
                  <a:solidFill>
                    <a:srgbClr val="FFFFFF"/>
                  </a:solidFill>
                  <a:prstDash val="solid"/>
                </a:ln>
                <a:solidFill>
                  <a:srgbClr val="FFFFFF"/>
                </a:solidFill>
                <a:effectLst>
                  <a:outerShdw blurRad="38100" dist="38100" dir="2700000" algn="tl">
                    <a:srgbClr val="000000">
                      <a:alpha val="43137"/>
                    </a:srgbClr>
                  </a:outerShdw>
                </a:effectLst>
                <a:latin typeface="Courier New" pitchFamily="49" charset="0"/>
                <a:cs typeface="Courier New" pitchFamily="49" charset="0"/>
              </a:rPr>
              <a:t>  </a:t>
            </a:r>
            <a:r>
              <a:rPr lang="en-US" sz="1400" dirty="0" err="1" smtClean="0">
                <a:ln w="18415" cmpd="sng">
                  <a:solidFill>
                    <a:srgbClr val="FFFFFF"/>
                  </a:solidFill>
                  <a:prstDash val="solid"/>
                </a:ln>
                <a:solidFill>
                  <a:srgbClr val="FFFFFF"/>
                </a:solidFill>
                <a:effectLst>
                  <a:outerShdw blurRad="38100" dist="38100" dir="2700000" algn="tl">
                    <a:srgbClr val="000000">
                      <a:alpha val="43137"/>
                    </a:srgbClr>
                  </a:outerShdw>
                </a:effectLst>
                <a:latin typeface="Courier New" pitchFamily="49" charset="0"/>
                <a:cs typeface="Courier New" pitchFamily="49" charset="0"/>
              </a:rPr>
              <a:t>FileCopy</a:t>
            </a:r>
            <a:endParaRPr lang="en-US" sz="1400" dirty="0" smtClean="0">
              <a:ln w="18415" cmpd="sng">
                <a:solidFill>
                  <a:srgbClr val="FFFFFF"/>
                </a:solidFill>
                <a:prstDash val="solid"/>
              </a:ln>
              <a:solidFill>
                <a:srgbClr val="FFFFFF"/>
              </a:solidFill>
              <a:effectLst>
                <a:outerShdw blurRad="38100" dist="38100" dir="2700000" algn="tl">
                  <a:srgbClr val="000000">
                    <a:alpha val="43137"/>
                  </a:srgbClr>
                </a:outerShdw>
              </a:effectLst>
              <a:latin typeface="Courier New" pitchFamily="49" charset="0"/>
              <a:cs typeface="Courier New" pitchFamily="49" charset="0"/>
            </a:endParaRPr>
          </a:p>
          <a:p>
            <a:pPr lvl="0" algn="just" rtl="1">
              <a:spcBef>
                <a:spcPts val="300"/>
              </a:spcBef>
            </a:pPr>
            <a:r>
              <a:rPr lang="fa-IR" sz="1400" dirty="0" smtClean="0">
                <a:ln w="18415" cmpd="sng">
                  <a:solidFill>
                    <a:srgbClr val="FFFFFF"/>
                  </a:solidFill>
                  <a:prstDash val="solid"/>
                </a:ln>
                <a:solidFill>
                  <a:srgbClr val="FFFFFF"/>
                </a:solidFill>
                <a:effectLst>
                  <a:outerShdw blurRad="38100" dist="38100" dir="2700000" algn="tl">
                    <a:srgbClr val="000000">
                      <a:alpha val="43137"/>
                    </a:srgbClr>
                  </a:outerShdw>
                </a:effectLst>
                <a:latin typeface="Courier New" pitchFamily="49" charset="0"/>
                <a:cs typeface="Courier New" pitchFamily="49" charset="0"/>
              </a:rPr>
              <a:t>  </a:t>
            </a:r>
            <a:r>
              <a:rPr lang="en-US" sz="1400" dirty="0" smtClean="0">
                <a:ln w="18415" cmpd="sng">
                  <a:solidFill>
                    <a:srgbClr val="FFFFFF"/>
                  </a:solidFill>
                  <a:prstDash val="solid"/>
                </a:ln>
                <a:solidFill>
                  <a:srgbClr val="FFFFFF"/>
                </a:solidFill>
                <a:effectLst>
                  <a:outerShdw blurRad="38100" dist="38100" dir="2700000" algn="tl">
                    <a:srgbClr val="000000">
                      <a:alpha val="43137"/>
                    </a:srgbClr>
                  </a:outerShdw>
                </a:effectLst>
                <a:latin typeface="Courier New" pitchFamily="49" charset="0"/>
                <a:cs typeface="Courier New" pitchFamily="49" charset="0"/>
              </a:rPr>
              <a:t>Kill</a:t>
            </a:r>
            <a:endParaRPr lang="fa-IR" sz="1400" dirty="0" smtClean="0">
              <a:ln w="18415" cmpd="sng">
                <a:solidFill>
                  <a:srgbClr val="FFFFFF"/>
                </a:solidFill>
                <a:prstDash val="solid"/>
              </a:ln>
              <a:solidFill>
                <a:srgbClr val="FFFFFF"/>
              </a:solidFill>
              <a:effectLst>
                <a:outerShdw blurRad="38100" dist="38100" dir="2700000" algn="tl">
                  <a:srgbClr val="000000">
                    <a:alpha val="43137"/>
                  </a:srgbClr>
                </a:outerShdw>
              </a:effectLst>
              <a:latin typeface="Courier New" pitchFamily="49" charset="0"/>
              <a:cs typeface="Courier New" pitchFamily="49" charset="0"/>
            </a:endParaRPr>
          </a:p>
          <a:p>
            <a:pPr lvl="0" algn="just" rtl="1">
              <a:spcBef>
                <a:spcPts val="300"/>
              </a:spcBef>
            </a:pPr>
            <a:r>
              <a:rPr lang="fa-IR" sz="1400" dirty="0" smtClean="0">
                <a:ln w="18415" cmpd="sng">
                  <a:solidFill>
                    <a:srgbClr val="FFFFFF"/>
                  </a:solidFill>
                  <a:prstDash val="solid"/>
                </a:ln>
                <a:solidFill>
                  <a:srgbClr val="FFFFFF"/>
                </a:solidFill>
                <a:effectLst>
                  <a:outerShdw blurRad="38100" dist="38100" dir="2700000" algn="tl">
                    <a:srgbClr val="000000">
                      <a:alpha val="43137"/>
                    </a:srgbClr>
                  </a:outerShdw>
                </a:effectLst>
                <a:latin typeface="Courier New" pitchFamily="49" charset="0"/>
                <a:cs typeface="Courier New" pitchFamily="49" charset="0"/>
              </a:rPr>
              <a:t>  </a:t>
            </a:r>
            <a:r>
              <a:rPr lang="en-US" sz="1400" dirty="0" err="1" smtClean="0">
                <a:ln w="18415" cmpd="sng">
                  <a:solidFill>
                    <a:srgbClr val="FFFFFF"/>
                  </a:solidFill>
                  <a:prstDash val="solid"/>
                </a:ln>
                <a:solidFill>
                  <a:srgbClr val="FFFFFF"/>
                </a:solidFill>
                <a:effectLst>
                  <a:outerShdw blurRad="38100" dist="38100" dir="2700000" algn="tl">
                    <a:srgbClr val="000000">
                      <a:alpha val="43137"/>
                    </a:srgbClr>
                  </a:outerShdw>
                </a:effectLst>
                <a:latin typeface="Courier New" pitchFamily="49" charset="0"/>
                <a:cs typeface="Courier New" pitchFamily="49" charset="0"/>
              </a:rPr>
              <a:t>MkDir</a:t>
            </a:r>
            <a:endParaRPr lang="en-US" sz="1400" dirty="0" smtClean="0">
              <a:ln w="18415" cmpd="sng">
                <a:solidFill>
                  <a:srgbClr val="FFFFFF"/>
                </a:solidFill>
                <a:prstDash val="solid"/>
              </a:ln>
              <a:solidFill>
                <a:srgbClr val="FFFFFF"/>
              </a:solidFill>
              <a:effectLst>
                <a:outerShdw blurRad="38100" dist="38100" dir="2700000" algn="tl">
                  <a:srgbClr val="000000">
                    <a:alpha val="43137"/>
                  </a:srgbClr>
                </a:outerShdw>
              </a:effectLst>
              <a:latin typeface="Courier New" pitchFamily="49" charset="0"/>
              <a:cs typeface="Courier New" pitchFamily="49" charset="0"/>
            </a:endParaRPr>
          </a:p>
          <a:p>
            <a:pPr lvl="0" algn="just" rtl="1">
              <a:spcBef>
                <a:spcPts val="300"/>
              </a:spcBef>
            </a:pPr>
            <a:r>
              <a:rPr lang="fa-IR" sz="1400" dirty="0" smtClean="0">
                <a:ln w="18415" cmpd="sng">
                  <a:solidFill>
                    <a:srgbClr val="FFFFFF"/>
                  </a:solidFill>
                  <a:prstDash val="solid"/>
                </a:ln>
                <a:solidFill>
                  <a:srgbClr val="FFFFFF"/>
                </a:solidFill>
                <a:effectLst>
                  <a:outerShdw blurRad="38100" dist="38100" dir="2700000" algn="tl">
                    <a:srgbClr val="000000">
                      <a:alpha val="43137"/>
                    </a:srgbClr>
                  </a:outerShdw>
                </a:effectLst>
                <a:latin typeface="Courier New" pitchFamily="49" charset="0"/>
                <a:cs typeface="Courier New" pitchFamily="49" charset="0"/>
              </a:rPr>
              <a:t>  </a:t>
            </a:r>
            <a:r>
              <a:rPr lang="en-US" sz="1400" dirty="0" err="1" smtClean="0">
                <a:ln w="18415" cmpd="sng">
                  <a:solidFill>
                    <a:srgbClr val="FFFFFF"/>
                  </a:solidFill>
                  <a:prstDash val="solid"/>
                </a:ln>
                <a:solidFill>
                  <a:srgbClr val="FFFFFF"/>
                </a:solidFill>
                <a:effectLst>
                  <a:outerShdw blurRad="38100" dist="38100" dir="2700000" algn="tl">
                    <a:srgbClr val="000000">
                      <a:alpha val="43137"/>
                    </a:srgbClr>
                  </a:outerShdw>
                </a:effectLst>
                <a:latin typeface="Courier New" pitchFamily="49" charset="0"/>
                <a:cs typeface="Courier New" pitchFamily="49" charset="0"/>
              </a:rPr>
              <a:t>RmDir</a:t>
            </a:r>
            <a:endParaRPr lang="fa-IR" sz="1400" dirty="0" smtClean="0">
              <a:ln w="18415" cmpd="sng">
                <a:solidFill>
                  <a:srgbClr val="FFFFFF"/>
                </a:solidFill>
                <a:prstDash val="solid"/>
              </a:ln>
              <a:solidFill>
                <a:srgbClr val="FFFFFF"/>
              </a:solidFill>
              <a:effectLst>
                <a:outerShdw blurRad="38100" dist="38100" dir="2700000" algn="tl">
                  <a:srgbClr val="000000">
                    <a:alpha val="43137"/>
                  </a:srgbClr>
                </a:outerShdw>
              </a:effectLst>
              <a:latin typeface="Courier New" pitchFamily="49" charset="0"/>
              <a:cs typeface="Courier New" pitchFamily="49" charset="0"/>
            </a:endParaRPr>
          </a:p>
          <a:p>
            <a:pPr lvl="0" algn="just" rtl="1">
              <a:spcBef>
                <a:spcPts val="300"/>
              </a:spcBef>
            </a:pPr>
            <a:r>
              <a:rPr lang="fa-IR" sz="1400" dirty="0" smtClean="0">
                <a:ln w="18415" cmpd="sng">
                  <a:solidFill>
                    <a:srgbClr val="FFFFFF"/>
                  </a:solidFill>
                  <a:prstDash val="solid"/>
                </a:ln>
                <a:solidFill>
                  <a:srgbClr val="FFFFFF"/>
                </a:solidFill>
                <a:effectLst>
                  <a:outerShdw blurRad="38100" dist="38100" dir="2700000" algn="tl">
                    <a:srgbClr val="000000">
                      <a:alpha val="43137"/>
                    </a:srgbClr>
                  </a:outerShdw>
                </a:effectLst>
                <a:latin typeface="Courier New" pitchFamily="49" charset="0"/>
                <a:cs typeface="Courier New" pitchFamily="49" charset="0"/>
              </a:rPr>
              <a:t>  </a:t>
            </a:r>
            <a:r>
              <a:rPr lang="en-US" sz="1400" dirty="0" smtClean="0">
                <a:ln w="18415" cmpd="sng">
                  <a:solidFill>
                    <a:srgbClr val="FFFFFF"/>
                  </a:solidFill>
                  <a:prstDash val="solid"/>
                </a:ln>
                <a:solidFill>
                  <a:srgbClr val="FFFFFF"/>
                </a:solidFill>
                <a:effectLst>
                  <a:outerShdw blurRad="38100" dist="38100" dir="2700000" algn="tl">
                    <a:srgbClr val="000000">
                      <a:alpha val="43137"/>
                    </a:srgbClr>
                  </a:outerShdw>
                </a:effectLst>
                <a:latin typeface="Courier New" pitchFamily="49" charset="0"/>
                <a:cs typeface="Courier New" pitchFamily="49" charset="0"/>
              </a:rPr>
              <a:t>Move</a:t>
            </a:r>
          </a:p>
          <a:p>
            <a:pPr lvl="0" algn="just" rtl="1">
              <a:spcBef>
                <a:spcPts val="300"/>
              </a:spcBef>
            </a:pPr>
            <a:r>
              <a:rPr lang="fa-IR" sz="1400" dirty="0" smtClean="0">
                <a:ln w="18415" cmpd="sng">
                  <a:solidFill>
                    <a:srgbClr val="FFFFFF"/>
                  </a:solidFill>
                  <a:prstDash val="solid"/>
                </a:ln>
                <a:solidFill>
                  <a:srgbClr val="FFFFFF"/>
                </a:solidFill>
                <a:effectLst>
                  <a:outerShdw blurRad="38100" dist="38100" dir="2700000" algn="tl">
                    <a:srgbClr val="000000">
                      <a:alpha val="43137"/>
                    </a:srgbClr>
                  </a:outerShdw>
                </a:effectLst>
                <a:latin typeface="Courier New" pitchFamily="49" charset="0"/>
                <a:cs typeface="Courier New" pitchFamily="49" charset="0"/>
              </a:rPr>
              <a:t>  </a:t>
            </a:r>
            <a:r>
              <a:rPr lang="en-US" sz="1400" dirty="0" smtClean="0">
                <a:ln w="18415" cmpd="sng">
                  <a:solidFill>
                    <a:srgbClr val="FFFFFF"/>
                  </a:solidFill>
                  <a:prstDash val="solid"/>
                </a:ln>
                <a:solidFill>
                  <a:srgbClr val="FFFFFF"/>
                </a:solidFill>
                <a:effectLst>
                  <a:outerShdw blurRad="38100" dist="38100" dir="2700000" algn="tl">
                    <a:srgbClr val="000000">
                      <a:alpha val="43137"/>
                    </a:srgbClr>
                  </a:outerShdw>
                </a:effectLst>
                <a:latin typeface="Courier New" pitchFamily="49" charset="0"/>
                <a:cs typeface="Courier New" pitchFamily="49" charset="0"/>
              </a:rPr>
              <a:t>Dir</a:t>
            </a:r>
          </a:p>
          <a:p>
            <a:pPr lvl="0" algn="just" rtl="1">
              <a:spcBef>
                <a:spcPts val="300"/>
              </a:spcBef>
            </a:pPr>
            <a:r>
              <a:rPr lang="fa-IR"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دستورات کار با داده فایل</a:t>
            </a:r>
            <a:endParaRPr lang="en-US"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endParaRPr>
          </a:p>
          <a:p>
            <a:pPr lvl="0" algn="just" rtl="1">
              <a:spcBef>
                <a:spcPts val="300"/>
              </a:spcBef>
            </a:pPr>
            <a:r>
              <a:rPr lang="fa-IR"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مدیریت خطا در کار با فایل</a:t>
            </a:r>
          </a:p>
          <a:p>
            <a:pPr lvl="0" algn="just" rtl="1">
              <a:spcBef>
                <a:spcPts val="300"/>
              </a:spcBef>
            </a:pPr>
            <a:r>
              <a:rPr lang="fa-IR"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معرفی </a:t>
            </a:r>
            <a:r>
              <a:rPr lang="en-US" sz="12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urier New" pitchFamily="49" charset="0"/>
                <a:cs typeface="Courier New" pitchFamily="49" charset="0"/>
              </a:rPr>
              <a:t>.NET Framework</a:t>
            </a:r>
          </a:p>
          <a:p>
            <a:pPr lvl="0" algn="just" rtl="1">
              <a:spcBef>
                <a:spcPts val="300"/>
              </a:spcBef>
            </a:pPr>
            <a:r>
              <a:rPr lang="fa-IR" sz="12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urier New" pitchFamily="49" charset="0"/>
                <a:cs typeface="B Nazanin" pitchFamily="2" charset="-78"/>
              </a:rPr>
              <a:t>جمع بندی</a:t>
            </a:r>
            <a:endParaRPr lang="fa-IR"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urier New" pitchFamily="49" charset="0"/>
              <a:cs typeface="B Nazanin" pitchFamily="2" charset="-78"/>
            </a:endParaRPr>
          </a:p>
          <a:p>
            <a:pPr algn="just" rtl="1">
              <a:spcBef>
                <a:spcPts val="300"/>
              </a:spcBef>
            </a:pPr>
            <a:r>
              <a:rPr lang="fa-IR" sz="1400" dirty="0" smtClean="0">
                <a:cs typeface="B Nazanin" pitchFamily="2" charset="-78"/>
              </a:rPr>
              <a:t>  </a:t>
            </a:r>
            <a:endParaRPr lang="en-US" sz="1400" dirty="0">
              <a:cs typeface="B Nazanin" pitchFamily="2" charset="-78"/>
            </a:endParaRPr>
          </a:p>
          <a:p>
            <a:pPr marL="0" marR="0" lvl="0" indent="0" algn="just" defTabSz="914400" rtl="1" eaLnBrk="1" fontAlgn="base" latinLnBrk="0" hangingPunct="1">
              <a:spcBef>
                <a:spcPts val="300"/>
              </a:spcBef>
              <a:spcAft>
                <a:spcPct val="0"/>
              </a:spcAft>
              <a:buClrTx/>
              <a:buSzTx/>
              <a:buFont typeface="Arial" charset="0"/>
              <a:buNone/>
              <a:tabLst/>
              <a:defRPr/>
            </a:pPr>
            <a:endParaRPr kumimoji="0" lang="en-US" sz="1400" b="0" i="0" u="none" strike="noStrike" kern="1200" cap="none" spc="0" normalizeH="0" baseline="0" noProof="0" dirty="0" smtClean="0">
              <a:ln>
                <a:noFill/>
              </a:ln>
              <a:solidFill>
                <a:schemeClr val="tx1"/>
              </a:solidFill>
              <a:effectLst/>
              <a:uLnTx/>
              <a:uFillTx/>
              <a:latin typeface="+mn-lt"/>
              <a:ea typeface="+mn-ea"/>
              <a:cs typeface="B Nazanin" pitchFamily="2" charset="-78"/>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8" name="Titre 1"/>
          <p:cNvSpPr>
            <a:spLocks noGrp="1"/>
          </p:cNvSpPr>
          <p:nvPr>
            <p:ph type="title"/>
          </p:nvPr>
        </p:nvSpPr>
        <p:spPr>
          <a:xfrm>
            <a:off x="457200" y="274638"/>
            <a:ext cx="8229600" cy="1143000"/>
          </a:xfrm>
        </p:spPr>
        <p:txBody>
          <a:bodyPr/>
          <a:lstStyle/>
          <a:p>
            <a:pPr algn="r" rtl="1"/>
            <a:r>
              <a:rPr lang="fa-IR"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cs typeface="B Nazanin" pitchFamily="2" charset="-78"/>
              </a:rPr>
              <a:t>دستورات کار با سیستم فایل </a:t>
            </a:r>
            <a:r>
              <a:rPr lang="fa-IR" sz="32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cs typeface="B Nazanin" pitchFamily="2" charset="-78"/>
              </a:rPr>
              <a:t>(ادامه)</a:t>
            </a:r>
            <a:endParaRPr lang="fa-IR"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cs typeface="B Nazanin" pitchFamily="2" charset="-78"/>
            </a:endParaRPr>
          </a:p>
        </p:txBody>
      </p:sp>
      <p:sp>
        <p:nvSpPr>
          <p:cNvPr id="9" name="Espace réservé du contenu 2"/>
          <p:cNvSpPr>
            <a:spLocks noGrp="1"/>
          </p:cNvSpPr>
          <p:nvPr>
            <p:ph idx="1"/>
          </p:nvPr>
        </p:nvSpPr>
        <p:spPr>
          <a:xfrm>
            <a:off x="2071670" y="1357298"/>
            <a:ext cx="6615130" cy="5143515"/>
          </a:xfrm>
        </p:spPr>
        <p:txBody>
          <a:bodyPr/>
          <a:lstStyle/>
          <a:p>
            <a:pPr algn="just">
              <a:buNone/>
            </a:pPr>
            <a:r>
              <a:rPr lang="en-US" sz="2800" dirty="0" err="1" smtClean="0">
                <a:cs typeface="B Nazanin" pitchFamily="2" charset="-78"/>
              </a:rPr>
              <a:t>ChDir</a:t>
            </a:r>
            <a:r>
              <a:rPr lang="en-US" sz="2800" dirty="0" smtClean="0">
                <a:cs typeface="B Nazanin" pitchFamily="2" charset="-78"/>
              </a:rPr>
              <a:t>:</a:t>
            </a:r>
            <a:endParaRPr lang="fa-IR" sz="2800" dirty="0" smtClean="0">
              <a:cs typeface="B Nazanin" pitchFamily="2" charset="-78"/>
            </a:endParaRPr>
          </a:p>
          <a:p>
            <a:pPr marL="0" indent="0" algn="just" rtl="1">
              <a:buNone/>
            </a:pPr>
            <a:r>
              <a:rPr lang="fa-IR" sz="2800" dirty="0" smtClean="0">
                <a:cs typeface="B Nazanin" pitchFamily="2" charset="-78"/>
              </a:rPr>
              <a:t>از این دستور برای تغییر پوشه جاری برنامه استفاده می شود و اجازه کار کردن در یک پوشه دیگر را به برنامه نویس می دهد. مثال:</a:t>
            </a:r>
          </a:p>
          <a:p>
            <a:pPr marL="0" indent="0" algn="just">
              <a:buNone/>
            </a:pPr>
            <a:r>
              <a:rPr lang="en-US" sz="2800" dirty="0" err="1" smtClean="0">
                <a:cs typeface="B Nazanin" pitchFamily="2" charset="-78"/>
              </a:rPr>
              <a:t>ChDir</a:t>
            </a:r>
            <a:r>
              <a:rPr lang="en-US" sz="2800" dirty="0" smtClean="0">
                <a:cs typeface="B Nazanin" pitchFamily="2" charset="-78"/>
              </a:rPr>
              <a:t>(“\</a:t>
            </a:r>
            <a:r>
              <a:rPr lang="en-US" sz="2800" dirty="0" err="1" smtClean="0">
                <a:cs typeface="B Nazanin" pitchFamily="2" charset="-78"/>
              </a:rPr>
              <a:t>myfiles</a:t>
            </a:r>
            <a:r>
              <a:rPr lang="en-US" sz="2800" dirty="0" smtClean="0">
                <a:cs typeface="B Nazanin" pitchFamily="2" charset="-78"/>
              </a:rPr>
              <a:t>\”)</a:t>
            </a:r>
          </a:p>
          <a:p>
            <a:pPr marL="0" indent="0" algn="just">
              <a:buNone/>
            </a:pPr>
            <a:r>
              <a:rPr lang="en-US" sz="2800" dirty="0" err="1" smtClean="0">
                <a:cs typeface="B Nazanin" pitchFamily="2" charset="-78"/>
              </a:rPr>
              <a:t>MsgBox</a:t>
            </a:r>
            <a:r>
              <a:rPr lang="en-US" sz="2800" dirty="0" smtClean="0">
                <a:cs typeface="B Nazanin" pitchFamily="2" charset="-78"/>
              </a:rPr>
              <a:t> </a:t>
            </a:r>
            <a:r>
              <a:rPr lang="en-US" sz="2800" dirty="0" err="1" smtClean="0">
                <a:cs typeface="B Nazanin" pitchFamily="2" charset="-78"/>
              </a:rPr>
              <a:t>CurDir</a:t>
            </a:r>
            <a:endParaRPr lang="en-US" sz="2800" dirty="0" smtClean="0">
              <a:cs typeface="B Nazanin" pitchFamily="2" charset="-78"/>
            </a:endParaRPr>
          </a:p>
          <a:p>
            <a:pPr marL="0" indent="0" algn="just" rtl="1">
              <a:buNone/>
            </a:pPr>
            <a:r>
              <a:rPr lang="fa-IR" sz="2400" dirty="0" smtClean="0">
                <a:cs typeface="B Nazanin" pitchFamily="2" charset="-78"/>
              </a:rPr>
              <a:t>برنامه فوق پوشه جاری را به </a:t>
            </a:r>
            <a:r>
              <a:rPr lang="en-US" sz="2400" dirty="0" err="1" smtClean="0">
                <a:cs typeface="B Nazanin" pitchFamily="2" charset="-78"/>
              </a:rPr>
              <a:t>myfiles</a:t>
            </a:r>
            <a:r>
              <a:rPr lang="fa-IR" sz="2400" dirty="0" smtClean="0">
                <a:cs typeface="B Nazanin" pitchFamily="2" charset="-78"/>
              </a:rPr>
              <a:t> در پوشه قبلی تغییر داده و پوشه جاری برنامه را در قالب یک پنجره اعلان نمایش می دهد.</a:t>
            </a:r>
          </a:p>
          <a:p>
            <a:pPr marL="0" indent="0" algn="just" rtl="1">
              <a:buNone/>
            </a:pPr>
            <a:r>
              <a:rPr lang="fa-IR" sz="2400" dirty="0" smtClean="0">
                <a:cs typeface="B Nazanin" pitchFamily="2" charset="-78"/>
              </a:rPr>
              <a:t>* آدرس های نسبی آدرس هایی هستند که از ریشه درایو تا محل مورد نظر را نشان نمی دهند بلکه فقط مسیر جاری را مشخص می کنند.</a:t>
            </a:r>
            <a:endParaRPr lang="fa-IR" sz="2800" dirty="0" smtClean="0">
              <a:cs typeface="B Nazanin" pitchFamily="2" charset="-78"/>
            </a:endParaRPr>
          </a:p>
          <a:p>
            <a:pPr algn="just" rtl="1">
              <a:buNone/>
            </a:pPr>
            <a:endParaRPr lang="fr-CA" sz="2800" dirty="0" smtClean="0">
              <a:cs typeface="B Nazanin" pitchFamily="2" charset="-78"/>
            </a:endParaRPr>
          </a:p>
          <a:p>
            <a:pPr algn="just">
              <a:buNone/>
            </a:pPr>
            <a:endParaRPr lang="fr-CA" sz="2800" dirty="0" smtClean="0">
              <a:cs typeface="B Nazanin" pitchFamily="2" charset="-78"/>
            </a:endParaRPr>
          </a:p>
        </p:txBody>
      </p:sp>
      <p:sp>
        <p:nvSpPr>
          <p:cNvPr id="4" name="Espace réservé du contenu 2"/>
          <p:cNvSpPr txBox="1">
            <a:spLocks/>
          </p:cNvSpPr>
          <p:nvPr/>
        </p:nvSpPr>
        <p:spPr bwMode="auto">
          <a:xfrm>
            <a:off x="0" y="142852"/>
            <a:ext cx="1857356" cy="650085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1" eaLnBrk="1" fontAlgn="base" latinLnBrk="0" hangingPunct="1">
              <a:spcBef>
                <a:spcPts val="300"/>
              </a:spcBef>
              <a:spcAft>
                <a:spcPct val="0"/>
              </a:spcAft>
              <a:buClrTx/>
              <a:buSzTx/>
              <a:buFont typeface="Arial" charset="0"/>
              <a:buNone/>
              <a:tabLst/>
              <a:defRPr/>
            </a:pPr>
            <a:r>
              <a:rPr lang="fa-IR" sz="1400"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n-lt"/>
                <a:cs typeface="B Nazanin" pitchFamily="2" charset="-78"/>
              </a:rPr>
              <a:t>مطالب مطرحی</a:t>
            </a:r>
          </a:p>
          <a:p>
            <a:pPr marL="0" marR="0" lvl="0" indent="0" algn="just" defTabSz="914400" rtl="1" eaLnBrk="1" fontAlgn="base" latinLnBrk="0" hangingPunct="1">
              <a:spcBef>
                <a:spcPts val="300"/>
              </a:spcBef>
              <a:spcAft>
                <a:spcPct val="0"/>
              </a:spcAft>
              <a:buClrTx/>
              <a:buSzTx/>
              <a:buFont typeface="Arial" charset="0"/>
              <a:buNone/>
              <a:tabLst/>
              <a:defRPr/>
            </a:pPr>
            <a:r>
              <a:rPr kumimoji="0" lang="fa-IR" sz="1400" i="0" u="none" strike="noStrike" kern="1200" normalizeH="0" baseline="0" noProof="0" dirty="0" smtClean="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mn-lt"/>
                <a:ea typeface="+mn-ea"/>
                <a:cs typeface="B Nazanin" pitchFamily="2" charset="-78"/>
              </a:rPr>
              <a:t>ویژوال بیسیک چیست؟</a:t>
            </a:r>
          </a:p>
          <a:p>
            <a:pPr lvl="0" algn="just" rtl="1">
              <a:spcBef>
                <a:spcPts val="300"/>
              </a:spcBef>
            </a:pPr>
            <a:r>
              <a:rPr lang="fa-IR"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دستورات کار با سیستم فایل</a:t>
            </a:r>
          </a:p>
          <a:p>
            <a:pPr lvl="0" algn="just" rtl="1">
              <a:spcBef>
                <a:spcPts val="300"/>
              </a:spcBef>
            </a:pPr>
            <a:r>
              <a:rPr lang="fa-IR" sz="1400" dirty="0" smtClean="0">
                <a:ln w="18415" cmpd="sng">
                  <a:solidFill>
                    <a:srgbClr val="FFFFFF"/>
                  </a:solidFill>
                  <a:prstDash val="solid"/>
                </a:ln>
                <a:solidFill>
                  <a:srgbClr val="FFFFFF"/>
                </a:solidFill>
                <a:effectLst>
                  <a:outerShdw blurRad="38100" dist="38100" dir="2700000" algn="tl">
                    <a:srgbClr val="000000">
                      <a:alpha val="43137"/>
                    </a:srgbClr>
                  </a:outerShdw>
                </a:effectLst>
                <a:latin typeface="Courier New" pitchFamily="49" charset="0"/>
                <a:cs typeface="Courier New" pitchFamily="49" charset="0"/>
              </a:rPr>
              <a:t>  </a:t>
            </a:r>
            <a:r>
              <a:rPr lang="en-US" sz="1400" dirty="0" err="1" smtClean="0">
                <a:ln w="18415" cmpd="sng">
                  <a:solidFill>
                    <a:srgbClr val="FFFFFF"/>
                  </a:solidFill>
                  <a:prstDash val="solid"/>
                </a:ln>
                <a:solidFill>
                  <a:srgbClr val="FFFFFF"/>
                </a:solidFill>
                <a:effectLst>
                  <a:outerShdw blurRad="38100" dist="38100" dir="2700000" algn="tl">
                    <a:srgbClr val="000000">
                      <a:alpha val="43137"/>
                    </a:srgbClr>
                  </a:outerShdw>
                </a:effectLst>
                <a:latin typeface="Courier New" pitchFamily="49" charset="0"/>
                <a:cs typeface="Courier New" pitchFamily="49" charset="0"/>
              </a:rPr>
              <a:t>ChDrive</a:t>
            </a:r>
            <a:endParaRPr lang="en-US" sz="1400" dirty="0" smtClean="0">
              <a:ln w="18415" cmpd="sng">
                <a:solidFill>
                  <a:srgbClr val="FFFFFF"/>
                </a:solidFill>
                <a:prstDash val="solid"/>
              </a:ln>
              <a:solidFill>
                <a:srgbClr val="FFFFFF"/>
              </a:solidFill>
              <a:effectLst>
                <a:outerShdw blurRad="38100" dist="38100" dir="2700000" algn="tl">
                  <a:srgbClr val="000000">
                    <a:alpha val="43137"/>
                  </a:srgbClr>
                </a:outerShdw>
              </a:effectLst>
              <a:latin typeface="Courier New" pitchFamily="49" charset="0"/>
              <a:cs typeface="Courier New" pitchFamily="49" charset="0"/>
            </a:endParaRPr>
          </a:p>
          <a:p>
            <a:pPr lvl="0" algn="just" rtl="1">
              <a:spcBef>
                <a:spcPts val="300"/>
              </a:spcBef>
            </a:pPr>
            <a:r>
              <a:rPr lang="en-US" sz="1400" dirty="0" smtClean="0">
                <a:ln w="18415" cmpd="sng">
                  <a:solidFill>
                    <a:srgbClr val="FFFFFF"/>
                  </a:solidFill>
                  <a:prstDash val="solid"/>
                </a:ln>
                <a:solidFill>
                  <a:srgbClr val="FFFFFF"/>
                </a:solidFill>
                <a:effectLst>
                  <a:outerShdw blurRad="38100" dist="38100" dir="2700000" algn="tl">
                    <a:srgbClr val="000000">
                      <a:alpha val="43137"/>
                    </a:srgbClr>
                  </a:outerShdw>
                </a:effectLst>
                <a:latin typeface="Courier New" pitchFamily="49" charset="0"/>
                <a:cs typeface="Courier New" pitchFamily="49" charset="0"/>
              </a:rPr>
              <a:t> </a:t>
            </a:r>
            <a:r>
              <a:rPr lang="fa-IR" sz="1400" dirty="0" smtClean="0">
                <a:ln w="18415" cmpd="sng">
                  <a:solidFill>
                    <a:srgbClr val="FFFFFF"/>
                  </a:solidFill>
                  <a:prstDash val="solid"/>
                </a:ln>
                <a:solidFill>
                  <a:srgbClr val="FFFFFF"/>
                </a:solidFill>
                <a:effectLst>
                  <a:outerShdw blurRad="38100" dist="38100" dir="2700000" algn="tl">
                    <a:srgbClr val="000000">
                      <a:alpha val="43137"/>
                    </a:srgbClr>
                  </a:outerShdw>
                </a:effectLst>
                <a:latin typeface="Courier New" pitchFamily="49" charset="0"/>
                <a:cs typeface="Courier New" pitchFamily="49" charset="0"/>
              </a:rPr>
              <a:t> </a:t>
            </a:r>
            <a:r>
              <a:rPr lang="en-US" sz="1400" u="sng" dirty="0" err="1" smtClean="0">
                <a:ln w="18415" cmpd="sng">
                  <a:solidFill>
                    <a:srgbClr val="FFFFFF"/>
                  </a:solidFill>
                  <a:prstDash val="solid"/>
                </a:ln>
                <a:solidFill>
                  <a:srgbClr val="FFFFFF"/>
                </a:solidFill>
                <a:effectLst>
                  <a:outerShdw blurRad="38100" dist="38100" dir="2700000" algn="tl">
                    <a:srgbClr val="000000">
                      <a:alpha val="43137"/>
                    </a:srgbClr>
                  </a:outerShdw>
                </a:effectLst>
                <a:latin typeface="Courier New" pitchFamily="49" charset="0"/>
                <a:cs typeface="Courier New" pitchFamily="49" charset="0"/>
              </a:rPr>
              <a:t>ChDir</a:t>
            </a:r>
            <a:endParaRPr lang="en-US" sz="1400" u="sng" dirty="0" smtClean="0">
              <a:ln w="18415" cmpd="sng">
                <a:solidFill>
                  <a:srgbClr val="FFFFFF"/>
                </a:solidFill>
                <a:prstDash val="solid"/>
              </a:ln>
              <a:solidFill>
                <a:srgbClr val="FFFFFF"/>
              </a:solidFill>
              <a:effectLst>
                <a:outerShdw blurRad="38100" dist="38100" dir="2700000" algn="tl">
                  <a:srgbClr val="000000">
                    <a:alpha val="43137"/>
                  </a:srgbClr>
                </a:outerShdw>
              </a:effectLst>
              <a:latin typeface="Courier New" pitchFamily="49" charset="0"/>
              <a:cs typeface="Courier New" pitchFamily="49" charset="0"/>
            </a:endParaRPr>
          </a:p>
          <a:p>
            <a:pPr lvl="0" algn="just" rtl="1">
              <a:spcBef>
                <a:spcPts val="300"/>
              </a:spcBef>
            </a:pPr>
            <a:r>
              <a:rPr lang="fa-IR" sz="1400" dirty="0" smtClean="0">
                <a:ln w="18415" cmpd="sng">
                  <a:solidFill>
                    <a:srgbClr val="FFFFFF"/>
                  </a:solidFill>
                  <a:prstDash val="solid"/>
                </a:ln>
                <a:solidFill>
                  <a:srgbClr val="FFFFFF"/>
                </a:solidFill>
                <a:effectLst>
                  <a:outerShdw blurRad="38100" dist="38100" dir="2700000" algn="tl">
                    <a:srgbClr val="000000">
                      <a:alpha val="43137"/>
                    </a:srgbClr>
                  </a:outerShdw>
                </a:effectLst>
                <a:latin typeface="Courier New" pitchFamily="49" charset="0"/>
                <a:cs typeface="Courier New" pitchFamily="49" charset="0"/>
              </a:rPr>
              <a:t>  </a:t>
            </a:r>
            <a:r>
              <a:rPr lang="en-US" sz="1400" dirty="0" err="1" smtClean="0">
                <a:ln w="18415" cmpd="sng">
                  <a:solidFill>
                    <a:srgbClr val="FFFFFF"/>
                  </a:solidFill>
                  <a:prstDash val="solid"/>
                </a:ln>
                <a:solidFill>
                  <a:srgbClr val="FFFFFF"/>
                </a:solidFill>
                <a:effectLst>
                  <a:outerShdw blurRad="38100" dist="38100" dir="2700000" algn="tl">
                    <a:srgbClr val="000000">
                      <a:alpha val="43137"/>
                    </a:srgbClr>
                  </a:outerShdw>
                </a:effectLst>
                <a:latin typeface="Courier New" pitchFamily="49" charset="0"/>
                <a:cs typeface="Courier New" pitchFamily="49" charset="0"/>
              </a:rPr>
              <a:t>FileCopy</a:t>
            </a:r>
            <a:endParaRPr lang="en-US" sz="1400" dirty="0" smtClean="0">
              <a:ln w="18415" cmpd="sng">
                <a:solidFill>
                  <a:srgbClr val="FFFFFF"/>
                </a:solidFill>
                <a:prstDash val="solid"/>
              </a:ln>
              <a:solidFill>
                <a:srgbClr val="FFFFFF"/>
              </a:solidFill>
              <a:effectLst>
                <a:outerShdw blurRad="38100" dist="38100" dir="2700000" algn="tl">
                  <a:srgbClr val="000000">
                    <a:alpha val="43137"/>
                  </a:srgbClr>
                </a:outerShdw>
              </a:effectLst>
              <a:latin typeface="Courier New" pitchFamily="49" charset="0"/>
              <a:cs typeface="Courier New" pitchFamily="49" charset="0"/>
            </a:endParaRPr>
          </a:p>
          <a:p>
            <a:pPr lvl="0" algn="just" rtl="1">
              <a:spcBef>
                <a:spcPts val="300"/>
              </a:spcBef>
            </a:pPr>
            <a:r>
              <a:rPr lang="fa-IR" sz="1400" dirty="0" smtClean="0">
                <a:ln w="18415" cmpd="sng">
                  <a:solidFill>
                    <a:srgbClr val="FFFFFF"/>
                  </a:solidFill>
                  <a:prstDash val="solid"/>
                </a:ln>
                <a:solidFill>
                  <a:srgbClr val="FFFFFF"/>
                </a:solidFill>
                <a:effectLst>
                  <a:outerShdw blurRad="38100" dist="38100" dir="2700000" algn="tl">
                    <a:srgbClr val="000000">
                      <a:alpha val="43137"/>
                    </a:srgbClr>
                  </a:outerShdw>
                </a:effectLst>
                <a:latin typeface="Courier New" pitchFamily="49" charset="0"/>
                <a:cs typeface="Courier New" pitchFamily="49" charset="0"/>
              </a:rPr>
              <a:t>  </a:t>
            </a:r>
            <a:r>
              <a:rPr lang="en-US" sz="1400" dirty="0" smtClean="0">
                <a:ln w="18415" cmpd="sng">
                  <a:solidFill>
                    <a:srgbClr val="FFFFFF"/>
                  </a:solidFill>
                  <a:prstDash val="solid"/>
                </a:ln>
                <a:solidFill>
                  <a:srgbClr val="FFFFFF"/>
                </a:solidFill>
                <a:effectLst>
                  <a:outerShdw blurRad="38100" dist="38100" dir="2700000" algn="tl">
                    <a:srgbClr val="000000">
                      <a:alpha val="43137"/>
                    </a:srgbClr>
                  </a:outerShdw>
                </a:effectLst>
                <a:latin typeface="Courier New" pitchFamily="49" charset="0"/>
                <a:cs typeface="Courier New" pitchFamily="49" charset="0"/>
              </a:rPr>
              <a:t>Kill</a:t>
            </a:r>
            <a:endParaRPr lang="fa-IR" sz="1400" dirty="0" smtClean="0">
              <a:ln w="18415" cmpd="sng">
                <a:solidFill>
                  <a:srgbClr val="FFFFFF"/>
                </a:solidFill>
                <a:prstDash val="solid"/>
              </a:ln>
              <a:solidFill>
                <a:srgbClr val="FFFFFF"/>
              </a:solidFill>
              <a:effectLst>
                <a:outerShdw blurRad="38100" dist="38100" dir="2700000" algn="tl">
                  <a:srgbClr val="000000">
                    <a:alpha val="43137"/>
                  </a:srgbClr>
                </a:outerShdw>
              </a:effectLst>
              <a:latin typeface="Courier New" pitchFamily="49" charset="0"/>
              <a:cs typeface="Courier New" pitchFamily="49" charset="0"/>
            </a:endParaRPr>
          </a:p>
          <a:p>
            <a:pPr lvl="0" algn="just" rtl="1">
              <a:spcBef>
                <a:spcPts val="300"/>
              </a:spcBef>
            </a:pPr>
            <a:r>
              <a:rPr lang="fa-IR" sz="1400" dirty="0" smtClean="0">
                <a:ln w="18415" cmpd="sng">
                  <a:solidFill>
                    <a:srgbClr val="FFFFFF"/>
                  </a:solidFill>
                  <a:prstDash val="solid"/>
                </a:ln>
                <a:solidFill>
                  <a:srgbClr val="FFFFFF"/>
                </a:solidFill>
                <a:effectLst>
                  <a:outerShdw blurRad="38100" dist="38100" dir="2700000" algn="tl">
                    <a:srgbClr val="000000">
                      <a:alpha val="43137"/>
                    </a:srgbClr>
                  </a:outerShdw>
                </a:effectLst>
                <a:latin typeface="Courier New" pitchFamily="49" charset="0"/>
                <a:cs typeface="Courier New" pitchFamily="49" charset="0"/>
              </a:rPr>
              <a:t>  </a:t>
            </a:r>
            <a:r>
              <a:rPr lang="en-US" sz="1400" dirty="0" err="1" smtClean="0">
                <a:ln w="18415" cmpd="sng">
                  <a:solidFill>
                    <a:srgbClr val="FFFFFF"/>
                  </a:solidFill>
                  <a:prstDash val="solid"/>
                </a:ln>
                <a:solidFill>
                  <a:srgbClr val="FFFFFF"/>
                </a:solidFill>
                <a:effectLst>
                  <a:outerShdw blurRad="38100" dist="38100" dir="2700000" algn="tl">
                    <a:srgbClr val="000000">
                      <a:alpha val="43137"/>
                    </a:srgbClr>
                  </a:outerShdw>
                </a:effectLst>
                <a:latin typeface="Courier New" pitchFamily="49" charset="0"/>
                <a:cs typeface="Courier New" pitchFamily="49" charset="0"/>
              </a:rPr>
              <a:t>MkDir</a:t>
            </a:r>
            <a:endParaRPr lang="en-US" sz="1400" dirty="0" smtClean="0">
              <a:ln w="18415" cmpd="sng">
                <a:solidFill>
                  <a:srgbClr val="FFFFFF"/>
                </a:solidFill>
                <a:prstDash val="solid"/>
              </a:ln>
              <a:solidFill>
                <a:srgbClr val="FFFFFF"/>
              </a:solidFill>
              <a:effectLst>
                <a:outerShdw blurRad="38100" dist="38100" dir="2700000" algn="tl">
                  <a:srgbClr val="000000">
                    <a:alpha val="43137"/>
                  </a:srgbClr>
                </a:outerShdw>
              </a:effectLst>
              <a:latin typeface="Courier New" pitchFamily="49" charset="0"/>
              <a:cs typeface="Courier New" pitchFamily="49" charset="0"/>
            </a:endParaRPr>
          </a:p>
          <a:p>
            <a:pPr lvl="0" algn="just" rtl="1">
              <a:spcBef>
                <a:spcPts val="300"/>
              </a:spcBef>
            </a:pPr>
            <a:r>
              <a:rPr lang="fa-IR" sz="1400" dirty="0" smtClean="0">
                <a:ln w="18415" cmpd="sng">
                  <a:solidFill>
                    <a:srgbClr val="FFFFFF"/>
                  </a:solidFill>
                  <a:prstDash val="solid"/>
                </a:ln>
                <a:solidFill>
                  <a:srgbClr val="FFFFFF"/>
                </a:solidFill>
                <a:effectLst>
                  <a:outerShdw blurRad="38100" dist="38100" dir="2700000" algn="tl">
                    <a:srgbClr val="000000">
                      <a:alpha val="43137"/>
                    </a:srgbClr>
                  </a:outerShdw>
                </a:effectLst>
                <a:latin typeface="Courier New" pitchFamily="49" charset="0"/>
                <a:cs typeface="Courier New" pitchFamily="49" charset="0"/>
              </a:rPr>
              <a:t>  </a:t>
            </a:r>
            <a:r>
              <a:rPr lang="en-US" sz="1400" dirty="0" err="1" smtClean="0">
                <a:ln w="18415" cmpd="sng">
                  <a:solidFill>
                    <a:srgbClr val="FFFFFF"/>
                  </a:solidFill>
                  <a:prstDash val="solid"/>
                </a:ln>
                <a:solidFill>
                  <a:srgbClr val="FFFFFF"/>
                </a:solidFill>
                <a:effectLst>
                  <a:outerShdw blurRad="38100" dist="38100" dir="2700000" algn="tl">
                    <a:srgbClr val="000000">
                      <a:alpha val="43137"/>
                    </a:srgbClr>
                  </a:outerShdw>
                </a:effectLst>
                <a:latin typeface="Courier New" pitchFamily="49" charset="0"/>
                <a:cs typeface="Courier New" pitchFamily="49" charset="0"/>
              </a:rPr>
              <a:t>RmDir</a:t>
            </a:r>
            <a:endParaRPr lang="fa-IR" sz="1400" dirty="0" smtClean="0">
              <a:ln w="18415" cmpd="sng">
                <a:solidFill>
                  <a:srgbClr val="FFFFFF"/>
                </a:solidFill>
                <a:prstDash val="solid"/>
              </a:ln>
              <a:solidFill>
                <a:srgbClr val="FFFFFF"/>
              </a:solidFill>
              <a:effectLst>
                <a:outerShdw blurRad="38100" dist="38100" dir="2700000" algn="tl">
                  <a:srgbClr val="000000">
                    <a:alpha val="43137"/>
                  </a:srgbClr>
                </a:outerShdw>
              </a:effectLst>
              <a:latin typeface="Courier New" pitchFamily="49" charset="0"/>
              <a:cs typeface="Courier New" pitchFamily="49" charset="0"/>
            </a:endParaRPr>
          </a:p>
          <a:p>
            <a:pPr lvl="0" algn="just" rtl="1">
              <a:spcBef>
                <a:spcPts val="300"/>
              </a:spcBef>
            </a:pPr>
            <a:r>
              <a:rPr lang="fa-IR" sz="1400" dirty="0" smtClean="0">
                <a:ln w="18415" cmpd="sng">
                  <a:solidFill>
                    <a:srgbClr val="FFFFFF"/>
                  </a:solidFill>
                  <a:prstDash val="solid"/>
                </a:ln>
                <a:solidFill>
                  <a:srgbClr val="FFFFFF"/>
                </a:solidFill>
                <a:effectLst>
                  <a:outerShdw blurRad="38100" dist="38100" dir="2700000" algn="tl">
                    <a:srgbClr val="000000">
                      <a:alpha val="43137"/>
                    </a:srgbClr>
                  </a:outerShdw>
                </a:effectLst>
                <a:latin typeface="Courier New" pitchFamily="49" charset="0"/>
                <a:cs typeface="Courier New" pitchFamily="49" charset="0"/>
              </a:rPr>
              <a:t>  </a:t>
            </a:r>
            <a:r>
              <a:rPr lang="en-US" sz="1400" dirty="0" smtClean="0">
                <a:ln w="18415" cmpd="sng">
                  <a:solidFill>
                    <a:srgbClr val="FFFFFF"/>
                  </a:solidFill>
                  <a:prstDash val="solid"/>
                </a:ln>
                <a:solidFill>
                  <a:srgbClr val="FFFFFF"/>
                </a:solidFill>
                <a:effectLst>
                  <a:outerShdw blurRad="38100" dist="38100" dir="2700000" algn="tl">
                    <a:srgbClr val="000000">
                      <a:alpha val="43137"/>
                    </a:srgbClr>
                  </a:outerShdw>
                </a:effectLst>
                <a:latin typeface="Courier New" pitchFamily="49" charset="0"/>
                <a:cs typeface="Courier New" pitchFamily="49" charset="0"/>
              </a:rPr>
              <a:t>Move</a:t>
            </a:r>
          </a:p>
          <a:p>
            <a:pPr lvl="0" algn="just" rtl="1">
              <a:spcBef>
                <a:spcPts val="300"/>
              </a:spcBef>
            </a:pPr>
            <a:r>
              <a:rPr lang="fa-IR" sz="1400" dirty="0" smtClean="0">
                <a:ln w="18415" cmpd="sng">
                  <a:solidFill>
                    <a:srgbClr val="FFFFFF"/>
                  </a:solidFill>
                  <a:prstDash val="solid"/>
                </a:ln>
                <a:solidFill>
                  <a:srgbClr val="FFFFFF"/>
                </a:solidFill>
                <a:effectLst>
                  <a:outerShdw blurRad="38100" dist="38100" dir="2700000" algn="tl">
                    <a:srgbClr val="000000">
                      <a:alpha val="43137"/>
                    </a:srgbClr>
                  </a:outerShdw>
                </a:effectLst>
                <a:latin typeface="Courier New" pitchFamily="49" charset="0"/>
                <a:cs typeface="Courier New" pitchFamily="49" charset="0"/>
              </a:rPr>
              <a:t>  </a:t>
            </a:r>
            <a:r>
              <a:rPr lang="en-US" sz="1400" dirty="0" smtClean="0">
                <a:ln w="18415" cmpd="sng">
                  <a:solidFill>
                    <a:srgbClr val="FFFFFF"/>
                  </a:solidFill>
                  <a:prstDash val="solid"/>
                </a:ln>
                <a:solidFill>
                  <a:srgbClr val="FFFFFF"/>
                </a:solidFill>
                <a:effectLst>
                  <a:outerShdw blurRad="38100" dist="38100" dir="2700000" algn="tl">
                    <a:srgbClr val="000000">
                      <a:alpha val="43137"/>
                    </a:srgbClr>
                  </a:outerShdw>
                </a:effectLst>
                <a:latin typeface="Courier New" pitchFamily="49" charset="0"/>
                <a:cs typeface="Courier New" pitchFamily="49" charset="0"/>
              </a:rPr>
              <a:t>Dir</a:t>
            </a:r>
          </a:p>
          <a:p>
            <a:pPr lvl="0" algn="just" rtl="1">
              <a:spcBef>
                <a:spcPts val="300"/>
              </a:spcBef>
            </a:pPr>
            <a:r>
              <a:rPr lang="fa-IR"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دستورات کار با داده فایل</a:t>
            </a:r>
            <a:endParaRPr lang="en-US"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endParaRPr>
          </a:p>
          <a:p>
            <a:pPr lvl="0" algn="just" rtl="1">
              <a:spcBef>
                <a:spcPts val="300"/>
              </a:spcBef>
            </a:pPr>
            <a:r>
              <a:rPr lang="fa-IR"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مدیریت خطا در کار با فایل</a:t>
            </a:r>
          </a:p>
          <a:p>
            <a:pPr lvl="0" algn="just" rtl="1">
              <a:spcBef>
                <a:spcPts val="300"/>
              </a:spcBef>
            </a:pPr>
            <a:r>
              <a:rPr lang="fa-IR"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B Nazanin" pitchFamily="2" charset="-78"/>
              </a:rPr>
              <a:t>معرفی </a:t>
            </a:r>
            <a:r>
              <a:rPr lang="en-US" sz="12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urier New" pitchFamily="49" charset="0"/>
                <a:cs typeface="Courier New" pitchFamily="49" charset="0"/>
              </a:rPr>
              <a:t>.NET Framework</a:t>
            </a:r>
          </a:p>
          <a:p>
            <a:pPr lvl="0" algn="just" rtl="1">
              <a:spcBef>
                <a:spcPts val="300"/>
              </a:spcBef>
            </a:pPr>
            <a:r>
              <a:rPr lang="fa-IR" sz="12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urier New" pitchFamily="49" charset="0"/>
                <a:cs typeface="B Nazanin" pitchFamily="2" charset="-78"/>
              </a:rPr>
              <a:t>جمع بندی</a:t>
            </a:r>
            <a:endParaRPr lang="fa-IR"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ourier New" pitchFamily="49" charset="0"/>
              <a:cs typeface="B Nazanin" pitchFamily="2" charset="-78"/>
            </a:endParaRPr>
          </a:p>
          <a:p>
            <a:pPr algn="just" rtl="1">
              <a:spcBef>
                <a:spcPts val="300"/>
              </a:spcBef>
            </a:pPr>
            <a:r>
              <a:rPr lang="fa-IR" sz="1400" dirty="0" smtClean="0">
                <a:cs typeface="B Nazanin" pitchFamily="2" charset="-78"/>
              </a:rPr>
              <a:t>  </a:t>
            </a:r>
            <a:endParaRPr lang="en-US" sz="1400" dirty="0">
              <a:cs typeface="B Nazanin" pitchFamily="2" charset="-78"/>
            </a:endParaRPr>
          </a:p>
          <a:p>
            <a:pPr marL="0" marR="0" lvl="0" indent="0" algn="just" defTabSz="914400" rtl="1" eaLnBrk="1" fontAlgn="base" latinLnBrk="0" hangingPunct="1">
              <a:spcBef>
                <a:spcPts val="300"/>
              </a:spcBef>
              <a:spcAft>
                <a:spcPct val="0"/>
              </a:spcAft>
              <a:buClrTx/>
              <a:buSzTx/>
              <a:buFont typeface="Arial" charset="0"/>
              <a:buNone/>
              <a:tabLst/>
              <a:defRPr/>
            </a:pPr>
            <a:endParaRPr kumimoji="0" lang="en-US" sz="1400" b="0" i="0" u="none" strike="noStrike" kern="1200" cap="none" spc="0" normalizeH="0" baseline="0" noProof="0" dirty="0" smtClean="0">
              <a:ln>
                <a:noFill/>
              </a:ln>
              <a:solidFill>
                <a:schemeClr val="tx1"/>
              </a:solidFill>
              <a:effectLst/>
              <a:uLnTx/>
              <a:uFillTx/>
              <a:latin typeface="+mn-lt"/>
              <a:ea typeface="+mn-ea"/>
              <a:cs typeface="B Nazanin" pitchFamily="2" charset="-78"/>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63">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63</Template>
  <TotalTime>118</TotalTime>
  <Words>4249</Words>
  <Application>Microsoft Office PowerPoint</Application>
  <PresentationFormat>On-screen Show (4:3)</PresentationFormat>
  <Paragraphs>708</Paragraphs>
  <Slides>31</Slides>
  <Notes>31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31</vt:i4>
      </vt:variant>
    </vt:vector>
  </HeadingPairs>
  <TitlesOfParts>
    <vt:vector size="34" baseType="lpstr">
      <vt:lpstr>Calibri</vt:lpstr>
      <vt:lpstr>Arial</vt:lpstr>
      <vt:lpstr>63</vt:lpstr>
      <vt:lpstr>دستورات کار با فایل در</vt:lpstr>
      <vt:lpstr>مباحث مطرحی در این ارائه</vt:lpstr>
      <vt:lpstr>Visual Basic چیست؟</vt:lpstr>
      <vt:lpstr>برنامه نویسی Visual Basic</vt:lpstr>
      <vt:lpstr>برنامه نویسی  Visual Basic (ادامه)</vt:lpstr>
      <vt:lpstr>برنامه نویسی  Visual Basic (ادامه)</vt:lpstr>
      <vt:lpstr>دستورات کار با سیستم فایل</vt:lpstr>
      <vt:lpstr>دستورات کار با سیستم فایل (ادامه)</vt:lpstr>
      <vt:lpstr>دستورات کار با سیستم فایل (ادامه)</vt:lpstr>
      <vt:lpstr>دستورات کار با سیستم فایل (ادامه)</vt:lpstr>
      <vt:lpstr>دستورات کار با سیستم فایل (ادامه)</vt:lpstr>
      <vt:lpstr>دستورات کار با سیستم فایل (ادامه)</vt:lpstr>
      <vt:lpstr>دستورات کار با سیستم فایل (ادامه)</vt:lpstr>
      <vt:lpstr>دستورات کار با سیستم فایل (ادامه)</vt:lpstr>
      <vt:lpstr>دستورات کار با سیستم فایل (ادامه)</vt:lpstr>
      <vt:lpstr>دستورات کار با داده فایل</vt:lpstr>
      <vt:lpstr>دستورات کار با داده فایل (ادامه)</vt:lpstr>
      <vt:lpstr>دستورات کار با داده فایل (ادامه)</vt:lpstr>
      <vt:lpstr>دستورات کار با داده فایل (ادامه)</vt:lpstr>
      <vt:lpstr>دستورات کار با داده فایل (ادامه)</vt:lpstr>
      <vt:lpstr>دستورات کار با داده فایل (ادامه)</vt:lpstr>
      <vt:lpstr>دستورات کار با داده فایل (ادامه)</vt:lpstr>
      <vt:lpstr>دستورات کار با داده فایل (ادامه)</vt:lpstr>
      <vt:lpstr>دستورات کار با داده فایل (ادامه)</vt:lpstr>
      <vt:lpstr>دستورات کار با داده فایل (ادامه)</vt:lpstr>
      <vt:lpstr>مدیریت خطا در کار با فایل</vt:lpstr>
      <vt:lpstr>مدیریت خطا در کار با فایل (ادامه)</vt:lpstr>
      <vt:lpstr>مدیریت خطا در کار با فایل (ادامه)</vt:lpstr>
      <vt:lpstr>مدیریت خطا در کار با فایل (ادامه)</vt:lpstr>
      <vt:lpstr>معرفی .NET Framework</vt:lpstr>
      <vt:lpstr>جمع بندی</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دستورات کار با فایل در</dc:title>
  <dc:creator>Abius</dc:creator>
  <cp:lastModifiedBy>Abius</cp:lastModifiedBy>
  <cp:revision>41</cp:revision>
  <dcterms:created xsi:type="dcterms:W3CDTF">2008-12-27T13:00:05Z</dcterms:created>
  <dcterms:modified xsi:type="dcterms:W3CDTF">2008-12-27T14:58:14Z</dcterms:modified>
</cp:coreProperties>
</file>